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9" r:id="rId2"/>
  </p:sldIdLst>
  <p:sldSz cx="19202400" cy="24688800"/>
  <p:notesSz cx="6858000" cy="9144000"/>
  <p:defaultTextStyle>
    <a:defPPr>
      <a:defRPr lang="en-US"/>
    </a:defPPr>
    <a:lvl1pPr marL="0" algn="l" defTabSz="2089488" rtl="0" eaLnBrk="1" latinLnBrk="0" hangingPunct="1">
      <a:defRPr sz="4088" kern="1200">
        <a:solidFill>
          <a:schemeClr val="tx1"/>
        </a:solidFill>
        <a:latin typeface="+mn-lt"/>
        <a:ea typeface="+mn-ea"/>
        <a:cs typeface="+mn-cs"/>
      </a:defRPr>
    </a:lvl1pPr>
    <a:lvl2pPr marL="1044744" algn="l" defTabSz="2089488" rtl="0" eaLnBrk="1" latinLnBrk="0" hangingPunct="1">
      <a:defRPr sz="4088" kern="1200">
        <a:solidFill>
          <a:schemeClr val="tx1"/>
        </a:solidFill>
        <a:latin typeface="+mn-lt"/>
        <a:ea typeface="+mn-ea"/>
        <a:cs typeface="+mn-cs"/>
      </a:defRPr>
    </a:lvl2pPr>
    <a:lvl3pPr marL="2089488" algn="l" defTabSz="2089488" rtl="0" eaLnBrk="1" latinLnBrk="0" hangingPunct="1">
      <a:defRPr sz="4088" kern="1200">
        <a:solidFill>
          <a:schemeClr val="tx1"/>
        </a:solidFill>
        <a:latin typeface="+mn-lt"/>
        <a:ea typeface="+mn-ea"/>
        <a:cs typeface="+mn-cs"/>
      </a:defRPr>
    </a:lvl3pPr>
    <a:lvl4pPr marL="3134233" algn="l" defTabSz="2089488" rtl="0" eaLnBrk="1" latinLnBrk="0" hangingPunct="1">
      <a:defRPr sz="4088" kern="1200">
        <a:solidFill>
          <a:schemeClr val="tx1"/>
        </a:solidFill>
        <a:latin typeface="+mn-lt"/>
        <a:ea typeface="+mn-ea"/>
        <a:cs typeface="+mn-cs"/>
      </a:defRPr>
    </a:lvl4pPr>
    <a:lvl5pPr marL="4178977" algn="l" defTabSz="2089488" rtl="0" eaLnBrk="1" latinLnBrk="0" hangingPunct="1">
      <a:defRPr sz="4088" kern="1200">
        <a:solidFill>
          <a:schemeClr val="tx1"/>
        </a:solidFill>
        <a:latin typeface="+mn-lt"/>
        <a:ea typeface="+mn-ea"/>
        <a:cs typeface="+mn-cs"/>
      </a:defRPr>
    </a:lvl5pPr>
    <a:lvl6pPr marL="5223722" algn="l" defTabSz="2089488" rtl="0" eaLnBrk="1" latinLnBrk="0" hangingPunct="1">
      <a:defRPr sz="4088" kern="1200">
        <a:solidFill>
          <a:schemeClr val="tx1"/>
        </a:solidFill>
        <a:latin typeface="+mn-lt"/>
        <a:ea typeface="+mn-ea"/>
        <a:cs typeface="+mn-cs"/>
      </a:defRPr>
    </a:lvl6pPr>
    <a:lvl7pPr marL="6268466" algn="l" defTabSz="2089488" rtl="0" eaLnBrk="1" latinLnBrk="0" hangingPunct="1">
      <a:defRPr sz="4088" kern="1200">
        <a:solidFill>
          <a:schemeClr val="tx1"/>
        </a:solidFill>
        <a:latin typeface="+mn-lt"/>
        <a:ea typeface="+mn-ea"/>
        <a:cs typeface="+mn-cs"/>
      </a:defRPr>
    </a:lvl7pPr>
    <a:lvl8pPr marL="7313210" algn="l" defTabSz="2089488" rtl="0" eaLnBrk="1" latinLnBrk="0" hangingPunct="1">
      <a:defRPr sz="4088" kern="1200">
        <a:solidFill>
          <a:schemeClr val="tx1"/>
        </a:solidFill>
        <a:latin typeface="+mn-lt"/>
        <a:ea typeface="+mn-ea"/>
        <a:cs typeface="+mn-cs"/>
      </a:defRPr>
    </a:lvl8pPr>
    <a:lvl9pPr marL="8357955" algn="l" defTabSz="2089488" rtl="0" eaLnBrk="1" latinLnBrk="0" hangingPunct="1">
      <a:defRPr sz="408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64" userDrawn="1">
          <p15:clr>
            <a:srgbClr val="A4A3A4"/>
          </p15:clr>
        </p15:guide>
        <p15:guide id="2" pos="118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elly A Trigg" initials="SAT" lastIdx="46" clrIdx="0">
    <p:extLst>
      <p:ext uri="{19B8F6BF-5375-455C-9EA6-DF929625EA0E}">
        <p15:presenceInfo xmlns:p15="http://schemas.microsoft.com/office/powerpoint/2012/main" userId="S::swanamak@ucsd.edu::e3e6acf8-c0f9-4e98-b96f-c63d891137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3E49B"/>
    <a:srgbClr val="9AEDA1"/>
    <a:srgbClr val="9ADCFE"/>
    <a:srgbClr val="B4ECC7"/>
    <a:srgbClr val="90ECAB"/>
    <a:srgbClr val="56E9EB"/>
    <a:srgbClr val="8EC7FF"/>
    <a:srgbClr val="52D2F7"/>
    <a:srgbClr val="59AFF8"/>
    <a:srgbClr val="55A1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7529"/>
    <p:restoredTop sz="94745"/>
  </p:normalViewPr>
  <p:slideViewPr>
    <p:cSldViewPr>
      <p:cViewPr>
        <p:scale>
          <a:sx n="104" d="100"/>
          <a:sy n="104" d="100"/>
        </p:scale>
        <p:origin x="-6744" y="-11560"/>
      </p:cViewPr>
      <p:guideLst>
        <p:guide orient="horz" pos="15264"/>
        <p:guide pos="118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3-06T10:08:30.419" idx="1">
    <p:pos x="3189" y="3343"/>
    <p:text>Extra comma here</p:text>
    <p:extLst>
      <p:ext uri="{C676402C-5697-4E1C-873F-D02D1690AC5C}">
        <p15:threadingInfo xmlns:p15="http://schemas.microsoft.com/office/powerpoint/2012/main" timeZoneBias="480"/>
      </p:ext>
    </p:extLst>
  </p:cm>
  <p:cm authorId="1" dt="2019-03-06T10:10:54.221" idx="4">
    <p:pos x="3255" y="4999"/>
    <p:text>you might want to change this to say "however, multi-stressor experiments are more environment" so as to not shoot down what people have done. On second thought, this lower section might even be removed so that you can include background on temperatures oysters are normally exposed and future temperatures they are predicted to be exposed to, epigenetics as a way to assess environmental stress response, and maybe something about mitochondria and why it would be interesting to look at that</p:text>
    <p:extLst>
      <p:ext uri="{C676402C-5697-4E1C-873F-D02D1690AC5C}">
        <p15:threadingInfo xmlns:p15="http://schemas.microsoft.com/office/powerpoint/2012/main" timeZoneBias="480"/>
      </p:ext>
    </p:extLst>
  </p:cm>
  <p:cm authorId="1" dt="2019-03-06T10:12:29.439" idx="5">
    <p:pos x="2247" y="2016"/>
    <p:text>I recommend this entire section being short bullet points. It will be much easier for people to read and get right away. Also, it would be good to include background on epigenetics as a way to assess environmental stress response</p:text>
    <p:extLst>
      <p:ext uri="{C676402C-5697-4E1C-873F-D02D1690AC5C}">
        <p15:threadingInfo xmlns:p15="http://schemas.microsoft.com/office/powerpoint/2012/main" timeZoneBias="480"/>
      </p:ext>
    </p:extLst>
  </p:cm>
  <p:cm authorId="1" dt="2019-03-06T10:14:34.078" idx="6">
    <p:pos x="3152" y="4099"/>
    <p:text>I think this figure is too complicated here if all you're trying to show is the intertidal zone where oysters are. Maybe replace with a shoreline showing oysters (something like this: http://darkroom-cdn.s3.amazonaws.com/2015/03/md-kent-oysters-p8.jpg)</p:text>
    <p:extLst>
      <p:ext uri="{C676402C-5697-4E1C-873F-D02D1690AC5C}">
        <p15:threadingInfo xmlns:p15="http://schemas.microsoft.com/office/powerpoint/2012/main" timeZoneBias="480"/>
      </p:ext>
    </p:extLst>
  </p:cm>
  <p:cm authorId="1" dt="2019-03-06T10:18:55.558" idx="7">
    <p:pos x="2885" y="7155"/>
    <p:text>I don't see the relevance of this figure, I would remove it since you are limited on space.</p:text>
    <p:extLst>
      <p:ext uri="{C676402C-5697-4E1C-873F-D02D1690AC5C}">
        <p15:threadingInfo xmlns:p15="http://schemas.microsoft.com/office/powerpoint/2012/main" timeZoneBias="480"/>
      </p:ext>
    </p:extLst>
  </p:cm>
  <p:cm authorId="1" dt="2019-03-06T10:24:06.068" idx="8">
    <p:pos x="3267" y="8073"/>
    <p:text>I don't think this last sentence is necessary</p:text>
    <p:extLst>
      <p:ext uri="{C676402C-5697-4E1C-873F-D02D1690AC5C}">
        <p15:threadingInfo xmlns:p15="http://schemas.microsoft.com/office/powerpoint/2012/main" timeZoneBias="480"/>
      </p:ext>
    </p:extLst>
  </p:cm>
  <p:cm authorId="1" dt="2019-03-06T10:24:23.787" idx="9">
    <p:pos x="3267" y="7587"/>
    <p:text>I think this question is redundant with the first part of this section and can be removed</p:text>
    <p:extLst>
      <p:ext uri="{C676402C-5697-4E1C-873F-D02D1690AC5C}">
        <p15:threadingInfo xmlns:p15="http://schemas.microsoft.com/office/powerpoint/2012/main" timeZoneBias="480"/>
      </p:ext>
    </p:extLst>
  </p:cm>
  <p:cm authorId="1" dt="2019-03-06T10:34:40.911" idx="10">
    <p:pos x="290" y="6108"/>
    <p:text>I suggest making this bullet points like so: Elucidate the molecular implications of multi-stressor global warming exposure in diploid and triploid Pacific oysters
	- Aim 1: characterize epigenetic/subcellular responses to multi-stressor global warming exposure 
	- Aim 2: identify differences in stress response between diploid and triploid oysters to understand their relative susceptibility to environmental change</p:text>
    <p:extLst>
      <p:ext uri="{C676402C-5697-4E1C-873F-D02D1690AC5C}">
        <p15:threadingInfo xmlns:p15="http://schemas.microsoft.com/office/powerpoint/2012/main" timeZoneBias="480"/>
      </p:ext>
    </p:extLst>
  </p:cm>
  <p:cm authorId="1" dt="2019-03-06T10:36:47.718" idx="11">
    <p:pos x="456" y="4632"/>
    <p:text>Does ocean warming have to do with this experiment? Animals were never exposed to warm seawater were they? </p:text>
    <p:extLst>
      <p:ext uri="{C676402C-5697-4E1C-873F-D02D1690AC5C}">
        <p15:threadingInfo xmlns:p15="http://schemas.microsoft.com/office/powerpoint/2012/main" timeZoneBias="480"/>
      </p:ext>
    </p:extLst>
  </p:cm>
  <p:cm authorId="1" dt="2019-03-06T10:39:52.878" idx="12">
    <p:pos x="3050" y="8910"/>
    <p:text>What's in the parentheses should go in the background</p:text>
    <p:extLst>
      <p:ext uri="{C676402C-5697-4E1C-873F-D02D1690AC5C}">
        <p15:threadingInfo xmlns:p15="http://schemas.microsoft.com/office/powerpoint/2012/main" timeZoneBias="480"/>
      </p:ext>
    </p:extLst>
  </p:cm>
  <p:cm authorId="1" dt="2019-03-06T10:40:42.925" idx="13">
    <p:pos x="787" y="8888"/>
    <p:text>Is this environmentally relevant? Maybe you should say in the background why 27C was chosen.</p:text>
    <p:extLst>
      <p:ext uri="{C676402C-5697-4E1C-873F-D02D1690AC5C}">
        <p15:threadingInfo xmlns:p15="http://schemas.microsoft.com/office/powerpoint/2012/main" timeZoneBias="480"/>
      </p:ext>
    </p:extLst>
  </p:cm>
  <p:cm authorId="1" dt="2019-03-06T10:45:45.137" idx="15">
    <p:pos x="1773" y="8572"/>
    <p:text>I recommend removing the text above the colored blocks since it is just repeating what the colored blocks already say. Include n=8 in the colored blocks</p:text>
    <p:extLst>
      <p:ext uri="{C676402C-5697-4E1C-873F-D02D1690AC5C}">
        <p15:threadingInfo xmlns:p15="http://schemas.microsoft.com/office/powerpoint/2012/main" timeZoneBias="480"/>
      </p:ext>
    </p:extLst>
  </p:cm>
  <p:cm authorId="1" dt="2019-03-06T10:47:19.740" idx="16">
    <p:pos x="2806" y="10887"/>
    <p:text>maybe change this last block to say 'epigenetic and expression analysis performed on samples'. I don't think it's relevant that samples were stored at -80C for your poster.</p:text>
    <p:extLst>
      <p:ext uri="{C676402C-5697-4E1C-873F-D02D1690AC5C}">
        <p15:threadingInfo xmlns:p15="http://schemas.microsoft.com/office/powerpoint/2012/main" timeZoneBias="480"/>
      </p:ext>
    </p:extLst>
  </p:cm>
  <p:cm authorId="1" dt="2019-03-06T10:51:12.710" idx="17">
    <p:pos x="2841" y="11600"/>
    <p:text>maybe number these blocks (like 1.RNA Extraction 2. cDNA synthesis 3. qPCR; 1.Total DNA extraction 2. DNA Methylation ELISA Assay; etc.) so that it is more apparent that these steps were performed sequentially and not in parallel as it currently appears. </p:text>
    <p:extLst>
      <p:ext uri="{C676402C-5697-4E1C-873F-D02D1690AC5C}">
        <p15:threadingInfo xmlns:p15="http://schemas.microsoft.com/office/powerpoint/2012/main" timeZoneBias="480"/>
      </p:ext>
    </p:extLst>
  </p:cm>
  <p:cm authorId="1" dt="2019-03-06T10:54:24.609" idx="19">
    <p:pos x="3675" y="5020"/>
    <p:text>are there any asterisks in these figures? I don't see any. Also this was a two-way ANOVA because we tested two factors  temperature and time. </p:text>
    <p:extLst>
      <p:ext uri="{C676402C-5697-4E1C-873F-D02D1690AC5C}">
        <p15:threadingInfo xmlns:p15="http://schemas.microsoft.com/office/powerpoint/2012/main" timeZoneBias="480"/>
      </p:ext>
    </p:extLst>
  </p:cm>
  <p:cm authorId="1" dt="2019-03-06T10:57:44.425" idx="20">
    <p:pos x="6244" y="2350"/>
    <p:text>I think it would be nicer to incorporate these gene names and descriptions as plot titles above each plot and on the y-axis remove the gene name and just have 'expression' . Then you could enlarge the plots with the above tables removed</p:text>
    <p:extLst>
      <p:ext uri="{C676402C-5697-4E1C-873F-D02D1690AC5C}">
        <p15:threadingInfo xmlns:p15="http://schemas.microsoft.com/office/powerpoint/2012/main" timeZoneBias="480"/>
      </p:ext>
    </p:extLst>
  </p:cm>
  <p:cm authorId="1" dt="2019-03-06T14:00:59.292" idx="21">
    <p:pos x="5332" y="5348"/>
    <p:text>you could reduce some of this text by saying "under desiccation/heat-stress, both triploids and diploids show: - HSP90 upregulation  -ATP synthetase downregulation Under all conditions: - HSP90 is more highly expressed in triploids  If these are significantly upregulated/downregulated genes, you should add that.</p:text>
    <p:extLst>
      <p:ext uri="{C676402C-5697-4E1C-873F-D02D1690AC5C}">
        <p15:threadingInfo xmlns:p15="http://schemas.microsoft.com/office/powerpoint/2012/main" timeZoneBias="480"/>
      </p:ext>
    </p:extLst>
  </p:cm>
  <p:cm authorId="1" dt="2019-03-06T14:07:29.229" idx="22">
    <p:pos x="7488" y="5694"/>
    <p:text>This last bullet point is not necessary because people will see that from your p-values (or asterisks)) on your plots</p:text>
    <p:extLst>
      <p:ext uri="{C676402C-5697-4E1C-873F-D02D1690AC5C}">
        <p15:threadingInfo xmlns:p15="http://schemas.microsoft.com/office/powerpoint/2012/main" timeZoneBias="480"/>
      </p:ext>
    </p:extLst>
  </p:cm>
  <p:cm authorId="1" dt="2019-03-06T14:09:22.470" idx="23">
    <p:pos x="4510" y="6245"/>
    <p:text>Is "immune" really the right word here? Why not 'stress'? Instead of suggest, maybe say "could indicate"</p:text>
    <p:extLst>
      <p:ext uri="{C676402C-5697-4E1C-873F-D02D1690AC5C}">
        <p15:threadingInfo xmlns:p15="http://schemas.microsoft.com/office/powerpoint/2012/main" timeZoneBias="480"/>
      </p:ext>
    </p:extLst>
  </p:cm>
  <p:cm authorId="1" dt="2019-03-06T14:13:57.875" idx="24">
    <p:pos x="8073" y="6802"/>
    <p:text>I suggest removing redundant blocks because the layout suggests the responses are different, but they aren't.</p:text>
    <p:extLst>
      <p:ext uri="{C676402C-5697-4E1C-873F-D02D1690AC5C}">
        <p15:threadingInfo xmlns:p15="http://schemas.microsoft.com/office/powerpoint/2012/main" timeZoneBias="480"/>
      </p:ext>
    </p:extLst>
  </p:cm>
  <p:cm authorId="1" dt="2019-03-06T14:14:48.086" idx="26">
    <p:pos x="3728" y="6585"/>
    <p:text>I love these diploid/triploid pictures. These will be very helpful to those not familiar with what a diploid/triploid is. </p:text>
    <p:extLst>
      <p:ext uri="{C676402C-5697-4E1C-873F-D02D1690AC5C}">
        <p15:threadingInfo xmlns:p15="http://schemas.microsoft.com/office/powerpoint/2012/main" timeZoneBias="480"/>
      </p:ext>
    </p:extLst>
  </p:cm>
  <p:cm authorId="1" dt="2019-03-06T14:18:50.635" idx="27">
    <p:pos x="4437" y="8655"/>
    <p:text>I'd keep this simple and remove the bullet points from these blocks. I think the headings and pictures are enough. If you really wanted to save space, you could even remove these.</p:text>
    <p:extLst>
      <p:ext uri="{C676402C-5697-4E1C-873F-D02D1690AC5C}">
        <p15:threadingInfo xmlns:p15="http://schemas.microsoft.com/office/powerpoint/2012/main" timeZoneBias="480"/>
      </p:ext>
    </p:extLst>
  </p:cm>
  <p:cm authorId="1" dt="2019-03-06T14:20:18.608" idx="28">
    <p:pos x="6886" y="8574"/>
    <p:text>Change to Colorimetric developer to detect antibody bound to methylated DNA</p:text>
    <p:extLst>
      <p:ext uri="{C676402C-5697-4E1C-873F-D02D1690AC5C}">
        <p15:threadingInfo xmlns:p15="http://schemas.microsoft.com/office/powerpoint/2012/main" timeZoneBias="480"/>
      </p:ext>
    </p:extLst>
  </p:cm>
  <p:cm authorId="1" dt="2019-03-06T14:21:24.199" idx="29">
    <p:pos x="3774" y="11480"/>
    <p:text>Even though the box plots show a median line, this legend should say means, not medians because ANOVA tests means, not medians.</p:text>
    <p:extLst>
      <p:ext uri="{C676402C-5697-4E1C-873F-D02D1690AC5C}">
        <p15:threadingInfo xmlns:p15="http://schemas.microsoft.com/office/powerpoint/2012/main" timeZoneBias="480"/>
      </p:ext>
    </p:extLst>
  </p:cm>
  <p:cm authorId="1" dt="2019-03-06T14:25:47.245" idx="30">
    <p:pos x="6715" y="10543"/>
    <p:text>I really like these figures to help explain the results. Maybe you can put the second bullet point between the diploid and triploid figures</p:text>
    <p:extLst>
      <p:ext uri="{C676402C-5697-4E1C-873F-D02D1690AC5C}">
        <p15:threadingInfo xmlns:p15="http://schemas.microsoft.com/office/powerpoint/2012/main" timeZoneBias="480"/>
      </p:ext>
    </p:extLst>
  </p:cm>
  <p:cm authorId="1" dt="2019-03-06T14:27:21.574" idx="31">
    <p:pos x="6455" y="12096"/>
    <p:text>you can delete 'primer' from this title</p:text>
    <p:extLst>
      <p:ext uri="{C676402C-5697-4E1C-873F-D02D1690AC5C}">
        <p15:threadingInfo xmlns:p15="http://schemas.microsoft.com/office/powerpoint/2012/main" timeZoneBias="480"/>
      </p:ext>
    </p:extLst>
  </p:cm>
  <p:cm authorId="1" dt="2019-03-06T14:28:22.455" idx="33">
    <p:pos x="5316" y="13037"/>
    <p:text>You don't need to explain DNA extraction method. Change to "Total DNA extraction from homogenized Ctenidia tissue"</p:text>
    <p:extLst>
      <p:ext uri="{C676402C-5697-4E1C-873F-D02D1690AC5C}">
        <p15:threadingInfo xmlns:p15="http://schemas.microsoft.com/office/powerpoint/2012/main" timeZoneBias="480"/>
      </p:ext>
    </p:extLst>
  </p:cm>
  <p:cm authorId="1" dt="2019-03-06T14:29:20.656" idx="34">
    <p:pos x="4224" y="12402"/>
    <p:text>I suggest removing these methodology boxes because you don't have them in your top panel and they detract from the results. You can add a bullet that says "Cytochrome C oxidase subunit 1 (COX1) is a single-copy gene found only in mitochondrial DNA, and can be used as proxy for measuring mitochondrial abundance." </p:text>
    <p:extLst>
      <p:ext uri="{C676402C-5697-4E1C-873F-D02D1690AC5C}">
        <p15:threadingInfo xmlns:p15="http://schemas.microsoft.com/office/powerpoint/2012/main" timeZoneBias="480"/>
      </p:ext>
    </p:extLst>
  </p:cm>
  <p:cm authorId="1" dt="2019-03-06T14:42:50.239" idx="36">
    <p:pos x="7777" y="12800"/>
    <p:text>I suggest removing these bullets since they are redundant with the blue boxes below and the blue boxes with pictures are more effective. </p:text>
    <p:extLst>
      <p:ext uri="{C676402C-5697-4E1C-873F-D02D1690AC5C}">
        <p15:threadingInfo xmlns:p15="http://schemas.microsoft.com/office/powerpoint/2012/main" timeZoneBias="480"/>
      </p:ext>
    </p:extLst>
  </p:cm>
  <p:cm authorId="1" dt="2019-03-06T14:45:19.991" idx="37">
    <p:pos x="9183" y="3503"/>
    <p:text>change suggesting to "could suggest". </p:text>
    <p:extLst>
      <p:ext uri="{C676402C-5697-4E1C-873F-D02D1690AC5C}">
        <p15:threadingInfo xmlns:p15="http://schemas.microsoft.com/office/powerpoint/2012/main" timeZoneBias="480"/>
      </p:ext>
    </p:extLst>
  </p:cm>
  <p:cm authorId="1" dt="2019-03-06T14:47:32.582" idx="38">
    <p:pos x="9447" y="2655"/>
    <p:text>how about "histone acetylation and global expression pattern change in response to stress"</p:text>
    <p:extLst>
      <p:ext uri="{C676402C-5697-4E1C-873F-D02D1690AC5C}">
        <p15:threadingInfo xmlns:p15="http://schemas.microsoft.com/office/powerpoint/2012/main" timeZoneBias="480"/>
      </p:ext>
    </p:extLst>
  </p:cm>
  <p:cm authorId="1" dt="2019-03-06T14:49:20.851" idx="39">
    <p:pos x="9904" y="2231"/>
    <p:text>This first block of bullets could be replaced with you orange, blue and purple boxes in the first panel of the results. That would make it much easier to read and also give more space to your abundance plots</p:text>
    <p:extLst>
      <p:ext uri="{C676402C-5697-4E1C-873F-D02D1690AC5C}">
        <p15:threadingInfo xmlns:p15="http://schemas.microsoft.com/office/powerpoint/2012/main" timeZoneBias="480"/>
      </p:ext>
    </p:extLst>
  </p:cm>
  <p:cm authorId="1" dt="2019-03-06T14:55:48.885" idx="40">
    <p:pos x="10083" y="1999"/>
    <p:text>Would be good to mention whether your initial hypothesis in the purpose section was correct</p:text>
    <p:extLst>
      <p:ext uri="{C676402C-5697-4E1C-873F-D02D1690AC5C}">
        <p15:threadingInfo xmlns:p15="http://schemas.microsoft.com/office/powerpoint/2012/main" timeZoneBias="480"/>
      </p:ext>
    </p:extLst>
  </p:cm>
  <p:cm authorId="1" dt="2019-03-06T14:57:01.896" idx="41">
    <p:pos x="2695" y="8541"/>
    <p:text>You could retitle this to Experimental Setup, combine the two methods boxes so that the first section flows into the the tree</p:text>
    <p:extLst>
      <p:ext uri="{C676402C-5697-4E1C-873F-D02D1690AC5C}">
        <p15:threadingInfo xmlns:p15="http://schemas.microsoft.com/office/powerpoint/2012/main" timeZoneBias="480"/>
      </p:ext>
    </p:extLst>
  </p:cm>
  <p:cm authorId="1" dt="2019-03-06T15:00:33.156" idx="43">
    <p:pos x="4906" y="1324"/>
    <p:text>Should you put your name and other authors below the title?</p:text>
    <p:extLst>
      <p:ext uri="{C676402C-5697-4E1C-873F-D02D1690AC5C}">
        <p15:threadingInfo xmlns:p15="http://schemas.microsoft.com/office/powerpoint/2012/main" timeZoneBias="480"/>
      </p:ext>
    </p:extLst>
  </p:cm>
  <p:cm authorId="1" dt="2019-03-06T15:01:43.336" idx="44">
    <p:pos x="10993" y="10294"/>
    <p:text>change landscape to aspects </p:text>
    <p:extLst>
      <p:ext uri="{C676402C-5697-4E1C-873F-D02D1690AC5C}">
        <p15:threadingInfo xmlns:p15="http://schemas.microsoft.com/office/powerpoint/2012/main" timeZoneBias="480"/>
      </p:ext>
    </p:extLst>
  </p:cm>
  <p:cm authorId="1" dt="2019-03-06T15:02:37.288" idx="45">
    <p:pos x="10809" y="10576"/>
    <p:text>"Crude mortality assays" sounds jargon-y, and someone unfamiliar with the subject may not know what you mean. by "traditional stress response assays"?</p:text>
    <p:extLst>
      <p:ext uri="{C676402C-5697-4E1C-873F-D02D1690AC5C}">
        <p15:threadingInfo xmlns:p15="http://schemas.microsoft.com/office/powerpoint/2012/main" timeZoneBias="480"/>
      </p:ext>
    </p:extLst>
  </p:cm>
  <p:cm authorId="1" dt="2019-03-06T15:04:54.856" idx="46">
    <p:pos x="8872" y="11980"/>
    <p:text>This is a broad statement that you could further elaborate on, as this is an important point</p:text>
    <p:extLst mod="1">
      <p:ext uri="{C676402C-5697-4E1C-873F-D02D1690AC5C}">
        <p15:threadingInfo xmlns:p15="http://schemas.microsoft.com/office/powerpoint/2012/main" timeZoneBias="480"/>
      </p:ext>
    </p:extLst>
  </p:cm>
</p:cmLst>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3302A8-761E-8A43-82E7-36A529F27F52}" type="doc">
      <dgm:prSet loTypeId="urn:microsoft.com/office/officeart/2005/8/layout/process2" loCatId="" qsTypeId="urn:microsoft.com/office/officeart/2005/8/quickstyle/simple1" qsCatId="simple" csTypeId="urn:microsoft.com/office/officeart/2005/8/colors/colorful3" csCatId="colorful" phldr="1"/>
      <dgm:spPr/>
    </dgm:pt>
    <dgm:pt modelId="{FB26369E-4650-DC4B-9338-1DE9FE858B72}">
      <dgm:prSet phldrT="[Text]" custT="1"/>
      <dgm:spPr/>
      <dgm:t>
        <a:bodyPr/>
        <a:lstStyle/>
        <a:p>
          <a:r>
            <a:rPr lang="en-US" sz="1100" dirty="0">
              <a:latin typeface="Palatino" charset="0"/>
              <a:ea typeface="Palatino" charset="0"/>
              <a:cs typeface="Palatino" charset="0"/>
            </a:rPr>
            <a:t>Diploid and triploid Pacific oysters exposed to heat-stress at 27</a:t>
          </a:r>
          <a:r>
            <a:rPr lang="it-IT" sz="1100" dirty="0"/>
            <a:t>°C for 24 hours.</a:t>
          </a:r>
          <a:r>
            <a:rPr lang="en-US" sz="1100" dirty="0">
              <a:latin typeface="Palatino" charset="0"/>
              <a:ea typeface="Palatino" charset="0"/>
              <a:cs typeface="Palatino" charset="0"/>
            </a:rPr>
            <a:t> </a:t>
          </a:r>
        </a:p>
      </dgm:t>
    </dgm:pt>
    <dgm:pt modelId="{1D856A7E-79F3-2947-8530-FD74A0691E93}" type="parTrans" cxnId="{7A281CEE-BF53-454D-AF6D-4B0B19C6B664}">
      <dgm:prSet/>
      <dgm:spPr/>
      <dgm:t>
        <a:bodyPr/>
        <a:lstStyle/>
        <a:p>
          <a:endParaRPr lang="en-US"/>
        </a:p>
      </dgm:t>
    </dgm:pt>
    <dgm:pt modelId="{B7AE66FB-BE4F-844D-8952-C5B4187BAC30}" type="sibTrans" cxnId="{7A281CEE-BF53-454D-AF6D-4B0B19C6B664}">
      <dgm:prSet/>
      <dgm:spPr/>
      <dgm:t>
        <a:bodyPr/>
        <a:lstStyle/>
        <a:p>
          <a:endParaRPr lang="en-US"/>
        </a:p>
      </dgm:t>
    </dgm:pt>
    <dgm:pt modelId="{FAA6E59E-17CA-3B4E-8BDB-D767A15E7F69}">
      <dgm:prSet phldrT="[Text]"/>
      <dgm:spPr/>
      <dgm:t>
        <a:bodyPr/>
        <a:lstStyle/>
        <a:p>
          <a:r>
            <a:rPr lang="en-US" dirty="0">
              <a:latin typeface="Palatino" charset="0"/>
              <a:ea typeface="Palatino" charset="0"/>
              <a:cs typeface="Palatino" charset="0"/>
            </a:rPr>
            <a:t>Mantle, adductor muscle, and </a:t>
          </a:r>
          <a:r>
            <a:rPr lang="en-US" dirty="0" err="1">
              <a:latin typeface="Palatino" charset="0"/>
              <a:ea typeface="Palatino" charset="0"/>
              <a:cs typeface="Palatino" charset="0"/>
            </a:rPr>
            <a:t>ctenidia</a:t>
          </a:r>
          <a:r>
            <a:rPr lang="en-US" dirty="0">
              <a:latin typeface="Palatino" charset="0"/>
              <a:ea typeface="Palatino" charset="0"/>
              <a:cs typeface="Palatino" charset="0"/>
            </a:rPr>
            <a:t> tissue were resected.</a:t>
          </a:r>
        </a:p>
      </dgm:t>
    </dgm:pt>
    <dgm:pt modelId="{991B4A76-3F91-5E49-979A-95E0ADE5E860}" type="parTrans" cxnId="{91BBA5A6-E962-1747-87C0-E91734A653DF}">
      <dgm:prSet/>
      <dgm:spPr/>
      <dgm:t>
        <a:bodyPr/>
        <a:lstStyle/>
        <a:p>
          <a:endParaRPr lang="en-US"/>
        </a:p>
      </dgm:t>
    </dgm:pt>
    <dgm:pt modelId="{270FFFEC-E368-CB48-8B3C-E69506C6ABE4}" type="sibTrans" cxnId="{91BBA5A6-E962-1747-87C0-E91734A653DF}">
      <dgm:prSet/>
      <dgm:spPr/>
      <dgm:t>
        <a:bodyPr/>
        <a:lstStyle/>
        <a:p>
          <a:endParaRPr lang="en-US"/>
        </a:p>
      </dgm:t>
    </dgm:pt>
    <dgm:pt modelId="{9FE21BDA-2B5F-B841-8100-ECBE93B717ED}">
      <dgm:prSet phldrT="[Text]"/>
      <dgm:spPr/>
      <dgm:t>
        <a:bodyPr/>
        <a:lstStyle/>
        <a:p>
          <a:r>
            <a:rPr lang="en-US" dirty="0">
              <a:latin typeface="Palatino" charset="0"/>
              <a:ea typeface="Palatino" charset="0"/>
              <a:cs typeface="Palatino" charset="0"/>
            </a:rPr>
            <a:t>Samples stored at -80</a:t>
          </a:r>
          <a:r>
            <a:rPr lang="it-IT" dirty="0">
              <a:latin typeface="Palatino" charset="0"/>
              <a:ea typeface="Palatino" charset="0"/>
              <a:cs typeface="Palatino" charset="0"/>
            </a:rPr>
            <a:t>°C for </a:t>
          </a:r>
          <a:r>
            <a:rPr lang="it-IT" dirty="0" err="1">
              <a:latin typeface="Palatino" charset="0"/>
              <a:ea typeface="Palatino" charset="0"/>
              <a:cs typeface="Palatino" charset="0"/>
            </a:rPr>
            <a:t>further</a:t>
          </a:r>
          <a:r>
            <a:rPr lang="it-IT" dirty="0">
              <a:latin typeface="Palatino" charset="0"/>
              <a:ea typeface="Palatino" charset="0"/>
              <a:cs typeface="Palatino" charset="0"/>
            </a:rPr>
            <a:t> </a:t>
          </a:r>
          <a:r>
            <a:rPr lang="it-IT" dirty="0" err="1">
              <a:latin typeface="Palatino" charset="0"/>
              <a:ea typeface="Palatino" charset="0"/>
              <a:cs typeface="Palatino" charset="0"/>
            </a:rPr>
            <a:t>analysis</a:t>
          </a:r>
          <a:r>
            <a:rPr lang="it-IT" dirty="0">
              <a:latin typeface="Palatino" charset="0"/>
              <a:ea typeface="Palatino" charset="0"/>
              <a:cs typeface="Palatino" charset="0"/>
            </a:rPr>
            <a:t>.</a:t>
          </a:r>
          <a:endParaRPr lang="en-US" dirty="0">
            <a:latin typeface="Palatino" charset="0"/>
            <a:ea typeface="Palatino" charset="0"/>
            <a:cs typeface="Palatino" charset="0"/>
          </a:endParaRPr>
        </a:p>
      </dgm:t>
    </dgm:pt>
    <dgm:pt modelId="{6C0B5C4B-77EC-074C-9E25-5A7579228BAF}" type="parTrans" cxnId="{349B1EA1-75CA-4A4E-83A2-28B4219E0224}">
      <dgm:prSet/>
      <dgm:spPr/>
      <dgm:t>
        <a:bodyPr/>
        <a:lstStyle/>
        <a:p>
          <a:endParaRPr lang="en-US"/>
        </a:p>
      </dgm:t>
    </dgm:pt>
    <dgm:pt modelId="{D43AE942-AC2E-2740-8871-61CFD6762F82}" type="sibTrans" cxnId="{349B1EA1-75CA-4A4E-83A2-28B4219E0224}">
      <dgm:prSet/>
      <dgm:spPr/>
      <dgm:t>
        <a:bodyPr/>
        <a:lstStyle/>
        <a:p>
          <a:endParaRPr lang="en-US"/>
        </a:p>
      </dgm:t>
    </dgm:pt>
    <dgm:pt modelId="{D81B16C1-840B-1748-A980-F3FE2E23CA41}">
      <dgm:prSet custT="1"/>
      <dgm:spPr/>
      <dgm:t>
        <a:bodyPr/>
        <a:lstStyle/>
        <a:p>
          <a:r>
            <a:rPr lang="en-US" sz="1100" dirty="0">
              <a:latin typeface="Palatino" charset="0"/>
              <a:ea typeface="Palatino" charset="0"/>
              <a:cs typeface="Palatino" charset="0"/>
            </a:rPr>
            <a:t>Oysters simultaneously subject to desiccation stress. </a:t>
          </a:r>
        </a:p>
      </dgm:t>
    </dgm:pt>
    <dgm:pt modelId="{5987228F-DCA6-FA4D-BBE2-C6C571C88906}" type="parTrans" cxnId="{28DBA450-AA13-5F4E-83D8-CC018C3A72C0}">
      <dgm:prSet/>
      <dgm:spPr/>
      <dgm:t>
        <a:bodyPr/>
        <a:lstStyle/>
        <a:p>
          <a:endParaRPr lang="en-US"/>
        </a:p>
      </dgm:t>
    </dgm:pt>
    <dgm:pt modelId="{1F20F27B-D520-D643-A9F4-0DA7C4C375EA}" type="sibTrans" cxnId="{28DBA450-AA13-5F4E-83D8-CC018C3A72C0}">
      <dgm:prSet/>
      <dgm:spPr/>
      <dgm:t>
        <a:bodyPr/>
        <a:lstStyle/>
        <a:p>
          <a:endParaRPr lang="en-US"/>
        </a:p>
      </dgm:t>
    </dgm:pt>
    <dgm:pt modelId="{5515F780-3F12-AB4F-BEF7-1B90CDA55452}" type="pres">
      <dgm:prSet presAssocID="{423302A8-761E-8A43-82E7-36A529F27F52}" presName="linearFlow" presStyleCnt="0">
        <dgm:presLayoutVars>
          <dgm:resizeHandles val="exact"/>
        </dgm:presLayoutVars>
      </dgm:prSet>
      <dgm:spPr/>
    </dgm:pt>
    <dgm:pt modelId="{B9839BE5-8767-CD45-9A18-D0FF0834F902}" type="pres">
      <dgm:prSet presAssocID="{FB26369E-4650-DC4B-9338-1DE9FE858B72}" presName="node" presStyleLbl="node1" presStyleIdx="0" presStyleCnt="4" custScaleX="404688" custScaleY="140288" custLinFactNeighborX="-5928" custLinFactNeighborY="22405">
        <dgm:presLayoutVars>
          <dgm:bulletEnabled val="1"/>
        </dgm:presLayoutVars>
      </dgm:prSet>
      <dgm:spPr/>
    </dgm:pt>
    <dgm:pt modelId="{5525B0AC-1816-F14E-A8BB-DDD991FC0610}" type="pres">
      <dgm:prSet presAssocID="{B7AE66FB-BE4F-844D-8952-C5B4187BAC30}" presName="sibTrans" presStyleLbl="sibTrans2D1" presStyleIdx="0" presStyleCnt="3"/>
      <dgm:spPr/>
    </dgm:pt>
    <dgm:pt modelId="{E600AF4E-5903-3442-91C9-06DEA94F78C3}" type="pres">
      <dgm:prSet presAssocID="{B7AE66FB-BE4F-844D-8952-C5B4187BAC30}" presName="connectorText" presStyleLbl="sibTrans2D1" presStyleIdx="0" presStyleCnt="3"/>
      <dgm:spPr/>
    </dgm:pt>
    <dgm:pt modelId="{09BF9F14-2D25-244A-838B-9DEE15D8FDE6}" type="pres">
      <dgm:prSet presAssocID="{D81B16C1-840B-1748-A980-F3FE2E23CA41}" presName="node" presStyleLbl="node1" presStyleIdx="1" presStyleCnt="4" custScaleX="404977">
        <dgm:presLayoutVars>
          <dgm:bulletEnabled val="1"/>
        </dgm:presLayoutVars>
      </dgm:prSet>
      <dgm:spPr/>
    </dgm:pt>
    <dgm:pt modelId="{85DDFEA4-441C-CF46-8142-333BBFBD1139}" type="pres">
      <dgm:prSet presAssocID="{1F20F27B-D520-D643-A9F4-0DA7C4C375EA}" presName="sibTrans" presStyleLbl="sibTrans2D1" presStyleIdx="1" presStyleCnt="3"/>
      <dgm:spPr/>
    </dgm:pt>
    <dgm:pt modelId="{EAF0DCBE-D1F5-DE4A-9A3A-0C28F3035285}" type="pres">
      <dgm:prSet presAssocID="{1F20F27B-D520-D643-A9F4-0DA7C4C375EA}" presName="connectorText" presStyleLbl="sibTrans2D1" presStyleIdx="1" presStyleCnt="3"/>
      <dgm:spPr/>
    </dgm:pt>
    <dgm:pt modelId="{6D1D5E5E-14E7-1541-A0E2-1556AAA4DC6D}" type="pres">
      <dgm:prSet presAssocID="{FAA6E59E-17CA-3B4E-8BDB-D767A15E7F69}" presName="node" presStyleLbl="node1" presStyleIdx="2" presStyleCnt="4" custScaleX="404978">
        <dgm:presLayoutVars>
          <dgm:bulletEnabled val="1"/>
        </dgm:presLayoutVars>
      </dgm:prSet>
      <dgm:spPr/>
    </dgm:pt>
    <dgm:pt modelId="{0CD0690E-F5A9-1F47-A126-D4661678EC8C}" type="pres">
      <dgm:prSet presAssocID="{270FFFEC-E368-CB48-8B3C-E69506C6ABE4}" presName="sibTrans" presStyleLbl="sibTrans2D1" presStyleIdx="2" presStyleCnt="3"/>
      <dgm:spPr/>
    </dgm:pt>
    <dgm:pt modelId="{81C7D269-E08A-0D4E-9648-DE1D5D40643D}" type="pres">
      <dgm:prSet presAssocID="{270FFFEC-E368-CB48-8B3C-E69506C6ABE4}" presName="connectorText" presStyleLbl="sibTrans2D1" presStyleIdx="2" presStyleCnt="3"/>
      <dgm:spPr/>
    </dgm:pt>
    <dgm:pt modelId="{F39A8B8E-62B2-3F44-9380-034256AE17E4}" type="pres">
      <dgm:prSet presAssocID="{9FE21BDA-2B5F-B841-8100-ECBE93B717ED}" presName="node" presStyleLbl="node1" presStyleIdx="3" presStyleCnt="4" custScaleX="404978">
        <dgm:presLayoutVars>
          <dgm:bulletEnabled val="1"/>
        </dgm:presLayoutVars>
      </dgm:prSet>
      <dgm:spPr/>
    </dgm:pt>
  </dgm:ptLst>
  <dgm:cxnLst>
    <dgm:cxn modelId="{96722F0A-C92A-9C4C-A760-DF9B10BA8458}" type="presOf" srcId="{D81B16C1-840B-1748-A980-F3FE2E23CA41}" destId="{09BF9F14-2D25-244A-838B-9DEE15D8FDE6}" srcOrd="0" destOrd="0" presId="urn:microsoft.com/office/officeart/2005/8/layout/process2"/>
    <dgm:cxn modelId="{A64F900B-C2E9-6F4F-A733-F9B54290A47F}" type="presOf" srcId="{270FFFEC-E368-CB48-8B3C-E69506C6ABE4}" destId="{0CD0690E-F5A9-1F47-A126-D4661678EC8C}" srcOrd="0" destOrd="0" presId="urn:microsoft.com/office/officeart/2005/8/layout/process2"/>
    <dgm:cxn modelId="{C25F5729-3B1D-5444-AED6-CC2B4F199841}" type="presOf" srcId="{1F20F27B-D520-D643-A9F4-0DA7C4C375EA}" destId="{EAF0DCBE-D1F5-DE4A-9A3A-0C28F3035285}" srcOrd="1" destOrd="0" presId="urn:microsoft.com/office/officeart/2005/8/layout/process2"/>
    <dgm:cxn modelId="{AAE83F32-E968-1845-BF59-E9967B8EABF7}" type="presOf" srcId="{423302A8-761E-8A43-82E7-36A529F27F52}" destId="{5515F780-3F12-AB4F-BEF7-1B90CDA55452}" srcOrd="0" destOrd="0" presId="urn:microsoft.com/office/officeart/2005/8/layout/process2"/>
    <dgm:cxn modelId="{28DBA450-AA13-5F4E-83D8-CC018C3A72C0}" srcId="{423302A8-761E-8A43-82E7-36A529F27F52}" destId="{D81B16C1-840B-1748-A980-F3FE2E23CA41}" srcOrd="1" destOrd="0" parTransId="{5987228F-DCA6-FA4D-BBE2-C6C571C88906}" sibTransId="{1F20F27B-D520-D643-A9F4-0DA7C4C375EA}"/>
    <dgm:cxn modelId="{349B1EA1-75CA-4A4E-83A2-28B4219E0224}" srcId="{423302A8-761E-8A43-82E7-36A529F27F52}" destId="{9FE21BDA-2B5F-B841-8100-ECBE93B717ED}" srcOrd="3" destOrd="0" parTransId="{6C0B5C4B-77EC-074C-9E25-5A7579228BAF}" sibTransId="{D43AE942-AC2E-2740-8871-61CFD6762F82}"/>
    <dgm:cxn modelId="{91BBA5A6-E962-1747-87C0-E91734A653DF}" srcId="{423302A8-761E-8A43-82E7-36A529F27F52}" destId="{FAA6E59E-17CA-3B4E-8BDB-D767A15E7F69}" srcOrd="2" destOrd="0" parTransId="{991B4A76-3F91-5E49-979A-95E0ADE5E860}" sibTransId="{270FFFEC-E368-CB48-8B3C-E69506C6ABE4}"/>
    <dgm:cxn modelId="{C619CEB5-6F98-C34C-8EC7-E50072194F23}" type="presOf" srcId="{270FFFEC-E368-CB48-8B3C-E69506C6ABE4}" destId="{81C7D269-E08A-0D4E-9648-DE1D5D40643D}" srcOrd="1" destOrd="0" presId="urn:microsoft.com/office/officeart/2005/8/layout/process2"/>
    <dgm:cxn modelId="{DE2401B8-053B-1F4A-AC80-113BC8F767F3}" type="presOf" srcId="{B7AE66FB-BE4F-844D-8952-C5B4187BAC30}" destId="{E600AF4E-5903-3442-91C9-06DEA94F78C3}" srcOrd="1" destOrd="0" presId="urn:microsoft.com/office/officeart/2005/8/layout/process2"/>
    <dgm:cxn modelId="{ADFC83BD-E673-414C-81BE-FA7951184617}" type="presOf" srcId="{1F20F27B-D520-D643-A9F4-0DA7C4C375EA}" destId="{85DDFEA4-441C-CF46-8142-333BBFBD1139}" srcOrd="0" destOrd="0" presId="urn:microsoft.com/office/officeart/2005/8/layout/process2"/>
    <dgm:cxn modelId="{0AF36FE5-48B5-A743-94E0-7CC773DEB044}" type="presOf" srcId="{B7AE66FB-BE4F-844D-8952-C5B4187BAC30}" destId="{5525B0AC-1816-F14E-A8BB-DDD991FC0610}" srcOrd="0" destOrd="0" presId="urn:microsoft.com/office/officeart/2005/8/layout/process2"/>
    <dgm:cxn modelId="{7A281CEE-BF53-454D-AF6D-4B0B19C6B664}" srcId="{423302A8-761E-8A43-82E7-36A529F27F52}" destId="{FB26369E-4650-DC4B-9338-1DE9FE858B72}" srcOrd="0" destOrd="0" parTransId="{1D856A7E-79F3-2947-8530-FD74A0691E93}" sibTransId="{B7AE66FB-BE4F-844D-8952-C5B4187BAC30}"/>
    <dgm:cxn modelId="{CF1DF0EF-14B3-FE46-AE30-EA07D07BE255}" type="presOf" srcId="{9FE21BDA-2B5F-B841-8100-ECBE93B717ED}" destId="{F39A8B8E-62B2-3F44-9380-034256AE17E4}" srcOrd="0" destOrd="0" presId="urn:microsoft.com/office/officeart/2005/8/layout/process2"/>
    <dgm:cxn modelId="{187605F7-A17A-B441-A909-0C69EF4DA035}" type="presOf" srcId="{FB26369E-4650-DC4B-9338-1DE9FE858B72}" destId="{B9839BE5-8767-CD45-9A18-D0FF0834F902}" srcOrd="0" destOrd="0" presId="urn:microsoft.com/office/officeart/2005/8/layout/process2"/>
    <dgm:cxn modelId="{989D95F9-ED0E-8D4D-9AAC-2F9024B2E5AE}" type="presOf" srcId="{FAA6E59E-17CA-3B4E-8BDB-D767A15E7F69}" destId="{6D1D5E5E-14E7-1541-A0E2-1556AAA4DC6D}" srcOrd="0" destOrd="0" presId="urn:microsoft.com/office/officeart/2005/8/layout/process2"/>
    <dgm:cxn modelId="{682F220E-B996-3E4D-A242-32E6CF2532E8}" type="presParOf" srcId="{5515F780-3F12-AB4F-BEF7-1B90CDA55452}" destId="{B9839BE5-8767-CD45-9A18-D0FF0834F902}" srcOrd="0" destOrd="0" presId="urn:microsoft.com/office/officeart/2005/8/layout/process2"/>
    <dgm:cxn modelId="{3DAD8209-A503-6B45-84A9-8B7C9229E557}" type="presParOf" srcId="{5515F780-3F12-AB4F-BEF7-1B90CDA55452}" destId="{5525B0AC-1816-F14E-A8BB-DDD991FC0610}" srcOrd="1" destOrd="0" presId="urn:microsoft.com/office/officeart/2005/8/layout/process2"/>
    <dgm:cxn modelId="{19175AD8-2852-3648-A47E-EDD7B0560AA7}" type="presParOf" srcId="{5525B0AC-1816-F14E-A8BB-DDD991FC0610}" destId="{E600AF4E-5903-3442-91C9-06DEA94F78C3}" srcOrd="0" destOrd="0" presId="urn:microsoft.com/office/officeart/2005/8/layout/process2"/>
    <dgm:cxn modelId="{9C5D938C-F1CA-FF47-A0DA-9B0ED008B540}" type="presParOf" srcId="{5515F780-3F12-AB4F-BEF7-1B90CDA55452}" destId="{09BF9F14-2D25-244A-838B-9DEE15D8FDE6}" srcOrd="2" destOrd="0" presId="urn:microsoft.com/office/officeart/2005/8/layout/process2"/>
    <dgm:cxn modelId="{7EDD3F02-4C15-2341-9504-E8B94D4A2F9E}" type="presParOf" srcId="{5515F780-3F12-AB4F-BEF7-1B90CDA55452}" destId="{85DDFEA4-441C-CF46-8142-333BBFBD1139}" srcOrd="3" destOrd="0" presId="urn:microsoft.com/office/officeart/2005/8/layout/process2"/>
    <dgm:cxn modelId="{89D76CD1-D18B-E046-B65B-B1F7458D50B2}" type="presParOf" srcId="{85DDFEA4-441C-CF46-8142-333BBFBD1139}" destId="{EAF0DCBE-D1F5-DE4A-9A3A-0C28F3035285}" srcOrd="0" destOrd="0" presId="urn:microsoft.com/office/officeart/2005/8/layout/process2"/>
    <dgm:cxn modelId="{044FA449-F5F3-8942-B1FD-6F794CFC10DC}" type="presParOf" srcId="{5515F780-3F12-AB4F-BEF7-1B90CDA55452}" destId="{6D1D5E5E-14E7-1541-A0E2-1556AAA4DC6D}" srcOrd="4" destOrd="0" presId="urn:microsoft.com/office/officeart/2005/8/layout/process2"/>
    <dgm:cxn modelId="{49CAAB96-2DCE-D443-B014-28396A9C0A94}" type="presParOf" srcId="{5515F780-3F12-AB4F-BEF7-1B90CDA55452}" destId="{0CD0690E-F5A9-1F47-A126-D4661678EC8C}" srcOrd="5" destOrd="0" presId="urn:microsoft.com/office/officeart/2005/8/layout/process2"/>
    <dgm:cxn modelId="{AD75CB42-FF61-C44A-B7AD-8831EA5B4654}" type="presParOf" srcId="{0CD0690E-F5A9-1F47-A126-D4661678EC8C}" destId="{81C7D269-E08A-0D4E-9648-DE1D5D40643D}" srcOrd="0" destOrd="0" presId="urn:microsoft.com/office/officeart/2005/8/layout/process2"/>
    <dgm:cxn modelId="{486DB058-7F38-8347-A1A2-C11D94576DFD}" type="presParOf" srcId="{5515F780-3F12-AB4F-BEF7-1B90CDA55452}" destId="{F39A8B8E-62B2-3F44-9380-034256AE17E4}" srcOrd="6" destOrd="0" presId="urn:microsoft.com/office/officeart/2005/8/layout/process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39BE5-8767-CD45-9A18-D0FF0834F902}">
      <dsp:nvSpPr>
        <dsp:cNvPr id="0" name=""/>
        <dsp:cNvSpPr/>
      </dsp:nvSpPr>
      <dsp:spPr>
        <a:xfrm>
          <a:off x="0" y="51438"/>
          <a:ext cx="4310936" cy="6077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Palatino" charset="0"/>
              <a:ea typeface="Palatino" charset="0"/>
              <a:cs typeface="Palatino" charset="0"/>
            </a:rPr>
            <a:t>Diploid and triploid Pacific oysters exposed to heat-stress at 27</a:t>
          </a:r>
          <a:r>
            <a:rPr lang="it-IT" sz="1100" kern="1200" dirty="0"/>
            <a:t>°C for 24 hours.</a:t>
          </a:r>
          <a:r>
            <a:rPr lang="en-US" sz="1100" kern="1200" dirty="0">
              <a:latin typeface="Palatino" charset="0"/>
              <a:ea typeface="Palatino" charset="0"/>
              <a:cs typeface="Palatino" charset="0"/>
            </a:rPr>
            <a:t> </a:t>
          </a:r>
        </a:p>
      </dsp:txBody>
      <dsp:txXfrm>
        <a:off x="17800" y="69238"/>
        <a:ext cx="4275336" cy="572129"/>
      </dsp:txXfrm>
    </dsp:sp>
    <dsp:sp modelId="{5525B0AC-1816-F14E-A8BB-DDD991FC0610}">
      <dsp:nvSpPr>
        <dsp:cNvPr id="0" name=""/>
        <dsp:cNvSpPr/>
      </dsp:nvSpPr>
      <dsp:spPr>
        <a:xfrm rot="5392315">
          <a:off x="2093308" y="645733"/>
          <a:ext cx="126053" cy="1949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2097811" y="680176"/>
        <a:ext cx="116964" cy="88237"/>
      </dsp:txXfrm>
    </dsp:sp>
    <dsp:sp modelId="{09BF9F14-2D25-244A-838B-9DEE15D8FDE6}">
      <dsp:nvSpPr>
        <dsp:cNvPr id="0" name=""/>
        <dsp:cNvSpPr/>
      </dsp:nvSpPr>
      <dsp:spPr>
        <a:xfrm>
          <a:off x="0" y="827239"/>
          <a:ext cx="4314015" cy="433201"/>
        </a:xfrm>
        <a:prstGeom prst="roundRect">
          <a:avLst>
            <a:gd name="adj" fmla="val 10000"/>
          </a:avLst>
        </a:prstGeom>
        <a:solidFill>
          <a:schemeClr val="accent3">
            <a:hueOff val="3750088"/>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Palatino" charset="0"/>
              <a:ea typeface="Palatino" charset="0"/>
              <a:cs typeface="Palatino" charset="0"/>
            </a:rPr>
            <a:t>Oysters simultaneously subject to desiccation stress. </a:t>
          </a:r>
        </a:p>
      </dsp:txBody>
      <dsp:txXfrm>
        <a:off x="12688" y="839927"/>
        <a:ext cx="4288639" cy="407825"/>
      </dsp:txXfrm>
    </dsp:sp>
    <dsp:sp modelId="{85DDFEA4-441C-CF46-8142-333BBFBD1139}">
      <dsp:nvSpPr>
        <dsp:cNvPr id="0" name=""/>
        <dsp:cNvSpPr/>
      </dsp:nvSpPr>
      <dsp:spPr>
        <a:xfrm rot="5400000">
          <a:off x="2075782" y="1271271"/>
          <a:ext cx="162450" cy="194940"/>
        </a:xfrm>
        <a:prstGeom prst="rightArrow">
          <a:avLst>
            <a:gd name="adj1" fmla="val 60000"/>
            <a:gd name="adj2" fmla="val 50000"/>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098526" y="1287516"/>
        <a:ext cx="116964" cy="113715"/>
      </dsp:txXfrm>
    </dsp:sp>
    <dsp:sp modelId="{6D1D5E5E-14E7-1541-A0E2-1556AAA4DC6D}">
      <dsp:nvSpPr>
        <dsp:cNvPr id="0" name=""/>
        <dsp:cNvSpPr/>
      </dsp:nvSpPr>
      <dsp:spPr>
        <a:xfrm>
          <a:off x="-5" y="1477041"/>
          <a:ext cx="4314025" cy="433201"/>
        </a:xfrm>
        <a:prstGeom prst="roundRect">
          <a:avLst>
            <a:gd name="adj" fmla="val 10000"/>
          </a:avLst>
        </a:prstGeom>
        <a:solidFill>
          <a:schemeClr val="accent3">
            <a:hueOff val="7500176"/>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Palatino" charset="0"/>
              <a:ea typeface="Palatino" charset="0"/>
              <a:cs typeface="Palatino" charset="0"/>
            </a:rPr>
            <a:t>Mantle, adductor muscle, and </a:t>
          </a:r>
          <a:r>
            <a:rPr lang="en-US" sz="1100" kern="1200" dirty="0" err="1">
              <a:latin typeface="Palatino" charset="0"/>
              <a:ea typeface="Palatino" charset="0"/>
              <a:cs typeface="Palatino" charset="0"/>
            </a:rPr>
            <a:t>ctenidia</a:t>
          </a:r>
          <a:r>
            <a:rPr lang="en-US" sz="1100" kern="1200" dirty="0">
              <a:latin typeface="Palatino" charset="0"/>
              <a:ea typeface="Palatino" charset="0"/>
              <a:cs typeface="Palatino" charset="0"/>
            </a:rPr>
            <a:t> tissue were resected.</a:t>
          </a:r>
        </a:p>
      </dsp:txBody>
      <dsp:txXfrm>
        <a:off x="12683" y="1489729"/>
        <a:ext cx="4288649" cy="407825"/>
      </dsp:txXfrm>
    </dsp:sp>
    <dsp:sp modelId="{0CD0690E-F5A9-1F47-A126-D4661678EC8C}">
      <dsp:nvSpPr>
        <dsp:cNvPr id="0" name=""/>
        <dsp:cNvSpPr/>
      </dsp:nvSpPr>
      <dsp:spPr>
        <a:xfrm rot="5400000">
          <a:off x="2075782" y="1921073"/>
          <a:ext cx="162450" cy="194940"/>
        </a:xfrm>
        <a:prstGeom prst="rightArrow">
          <a:avLst>
            <a:gd name="adj1" fmla="val 60000"/>
            <a:gd name="adj2" fmla="val 50000"/>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rot="-5400000">
        <a:off x="2098526" y="1937318"/>
        <a:ext cx="116964" cy="113715"/>
      </dsp:txXfrm>
    </dsp:sp>
    <dsp:sp modelId="{F39A8B8E-62B2-3F44-9380-034256AE17E4}">
      <dsp:nvSpPr>
        <dsp:cNvPr id="0" name=""/>
        <dsp:cNvSpPr/>
      </dsp:nvSpPr>
      <dsp:spPr>
        <a:xfrm>
          <a:off x="-5" y="2126844"/>
          <a:ext cx="4314025" cy="433201"/>
        </a:xfrm>
        <a:prstGeom prst="roundRect">
          <a:avLst>
            <a:gd name="adj" fmla="val 10000"/>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Palatino" charset="0"/>
              <a:ea typeface="Palatino" charset="0"/>
              <a:cs typeface="Palatino" charset="0"/>
            </a:rPr>
            <a:t>Samples stored at -80</a:t>
          </a:r>
          <a:r>
            <a:rPr lang="it-IT" sz="1100" kern="1200" dirty="0">
              <a:latin typeface="Palatino" charset="0"/>
              <a:ea typeface="Palatino" charset="0"/>
              <a:cs typeface="Palatino" charset="0"/>
            </a:rPr>
            <a:t>°C for </a:t>
          </a:r>
          <a:r>
            <a:rPr lang="it-IT" sz="1100" kern="1200" dirty="0" err="1">
              <a:latin typeface="Palatino" charset="0"/>
              <a:ea typeface="Palatino" charset="0"/>
              <a:cs typeface="Palatino" charset="0"/>
            </a:rPr>
            <a:t>further</a:t>
          </a:r>
          <a:r>
            <a:rPr lang="it-IT" sz="1100" kern="1200" dirty="0">
              <a:latin typeface="Palatino" charset="0"/>
              <a:ea typeface="Palatino" charset="0"/>
              <a:cs typeface="Palatino" charset="0"/>
            </a:rPr>
            <a:t> </a:t>
          </a:r>
          <a:r>
            <a:rPr lang="it-IT" sz="1100" kern="1200" dirty="0" err="1">
              <a:latin typeface="Palatino" charset="0"/>
              <a:ea typeface="Palatino" charset="0"/>
              <a:cs typeface="Palatino" charset="0"/>
            </a:rPr>
            <a:t>analysis</a:t>
          </a:r>
          <a:r>
            <a:rPr lang="it-IT" sz="1100" kern="1200" dirty="0">
              <a:latin typeface="Palatino" charset="0"/>
              <a:ea typeface="Palatino" charset="0"/>
              <a:cs typeface="Palatino" charset="0"/>
            </a:rPr>
            <a:t>.</a:t>
          </a:r>
          <a:endParaRPr lang="en-US" sz="1100" kern="1200" dirty="0">
            <a:latin typeface="Palatino" charset="0"/>
            <a:ea typeface="Palatino" charset="0"/>
            <a:cs typeface="Palatino" charset="0"/>
          </a:endParaRPr>
        </a:p>
      </dsp:txBody>
      <dsp:txXfrm>
        <a:off x="12683" y="2139532"/>
        <a:ext cx="4288649" cy="4078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t>3/6/19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3B851-C8B8-C84C-9C87-AB6A30704C87}" type="datetimeFigureOut">
              <a:rPr lang="en-US" smtClean="0"/>
              <a:t>3/6/19</a:t>
            </a:fld>
            <a:endParaRPr lang="en-US"/>
          </a:p>
        </p:txBody>
      </p:sp>
      <p:sp>
        <p:nvSpPr>
          <p:cNvPr id="4" name="Slide Image Placeholder 3"/>
          <p:cNvSpPr>
            <a:spLocks noGrp="1" noRot="1" noChangeAspect="1"/>
          </p:cNvSpPr>
          <p:nvPr>
            <p:ph type="sldImg" idx="2"/>
          </p:nvPr>
        </p:nvSpPr>
        <p:spPr>
          <a:xfrm>
            <a:off x="2228850" y="1143000"/>
            <a:ext cx="24003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A5060-FA50-1A48-8A18-0667EB908B48}" type="slidenum">
              <a:rPr lang="en-US" smtClean="0"/>
              <a:t>‹#›</a:t>
            </a:fld>
            <a:endParaRPr lang="en-US"/>
          </a:p>
        </p:txBody>
      </p:sp>
    </p:spTree>
    <p:extLst>
      <p:ext uri="{BB962C8B-B14F-4D97-AF65-F5344CB8AC3E}">
        <p14:creationId xmlns:p14="http://schemas.microsoft.com/office/powerpoint/2010/main" val="109099747"/>
      </p:ext>
    </p:extLst>
  </p:cSld>
  <p:clrMap bg1="lt1" tx1="dk1" bg2="lt2" tx2="dk2" accent1="accent1" accent2="accent2" accent3="accent3" accent4="accent4" accent5="accent5" accent6="accent6" hlink="hlink" folHlink="folHlink"/>
  <p:notesStyle>
    <a:lvl1pPr marL="0" algn="l" defTabSz="812638" rtl="0" eaLnBrk="1" latinLnBrk="0" hangingPunct="1">
      <a:defRPr sz="1067" kern="1200">
        <a:solidFill>
          <a:schemeClr val="tx1"/>
        </a:solidFill>
        <a:latin typeface="+mn-lt"/>
        <a:ea typeface="+mn-ea"/>
        <a:cs typeface="+mn-cs"/>
      </a:defRPr>
    </a:lvl1pPr>
    <a:lvl2pPr marL="406318" algn="l" defTabSz="812638" rtl="0" eaLnBrk="1" latinLnBrk="0" hangingPunct="1">
      <a:defRPr sz="1067" kern="1200">
        <a:solidFill>
          <a:schemeClr val="tx1"/>
        </a:solidFill>
        <a:latin typeface="+mn-lt"/>
        <a:ea typeface="+mn-ea"/>
        <a:cs typeface="+mn-cs"/>
      </a:defRPr>
    </a:lvl2pPr>
    <a:lvl3pPr marL="812638" algn="l" defTabSz="812638" rtl="0" eaLnBrk="1" latinLnBrk="0" hangingPunct="1">
      <a:defRPr sz="1067" kern="1200">
        <a:solidFill>
          <a:schemeClr val="tx1"/>
        </a:solidFill>
        <a:latin typeface="+mn-lt"/>
        <a:ea typeface="+mn-ea"/>
        <a:cs typeface="+mn-cs"/>
      </a:defRPr>
    </a:lvl3pPr>
    <a:lvl4pPr marL="1218956" algn="l" defTabSz="812638" rtl="0" eaLnBrk="1" latinLnBrk="0" hangingPunct="1">
      <a:defRPr sz="1067" kern="1200">
        <a:solidFill>
          <a:schemeClr val="tx1"/>
        </a:solidFill>
        <a:latin typeface="+mn-lt"/>
        <a:ea typeface="+mn-ea"/>
        <a:cs typeface="+mn-cs"/>
      </a:defRPr>
    </a:lvl4pPr>
    <a:lvl5pPr marL="1625275" algn="l" defTabSz="812638" rtl="0" eaLnBrk="1" latinLnBrk="0" hangingPunct="1">
      <a:defRPr sz="1067" kern="1200">
        <a:solidFill>
          <a:schemeClr val="tx1"/>
        </a:solidFill>
        <a:latin typeface="+mn-lt"/>
        <a:ea typeface="+mn-ea"/>
        <a:cs typeface="+mn-cs"/>
      </a:defRPr>
    </a:lvl5pPr>
    <a:lvl6pPr marL="2031594" algn="l" defTabSz="812638" rtl="0" eaLnBrk="1" latinLnBrk="0" hangingPunct="1">
      <a:defRPr sz="1067" kern="1200">
        <a:solidFill>
          <a:schemeClr val="tx1"/>
        </a:solidFill>
        <a:latin typeface="+mn-lt"/>
        <a:ea typeface="+mn-ea"/>
        <a:cs typeface="+mn-cs"/>
      </a:defRPr>
    </a:lvl6pPr>
    <a:lvl7pPr marL="2437913" algn="l" defTabSz="812638" rtl="0" eaLnBrk="1" latinLnBrk="0" hangingPunct="1">
      <a:defRPr sz="1067" kern="1200">
        <a:solidFill>
          <a:schemeClr val="tx1"/>
        </a:solidFill>
        <a:latin typeface="+mn-lt"/>
        <a:ea typeface="+mn-ea"/>
        <a:cs typeface="+mn-cs"/>
      </a:defRPr>
    </a:lvl7pPr>
    <a:lvl8pPr marL="2844232" algn="l" defTabSz="812638" rtl="0" eaLnBrk="1" latinLnBrk="0" hangingPunct="1">
      <a:defRPr sz="1067" kern="1200">
        <a:solidFill>
          <a:schemeClr val="tx1"/>
        </a:solidFill>
        <a:latin typeface="+mn-lt"/>
        <a:ea typeface="+mn-ea"/>
        <a:cs typeface="+mn-cs"/>
      </a:defRPr>
    </a:lvl8pPr>
    <a:lvl9pPr marL="3250550" algn="l" defTabSz="812638" rtl="0" eaLnBrk="1" latinLnBrk="0" hangingPunct="1">
      <a:defRPr sz="106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8850" y="1143000"/>
            <a:ext cx="24003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6A5060-FA50-1A48-8A18-0667EB908B48}" type="slidenum">
              <a:rPr lang="en-US" smtClean="0"/>
              <a:t>1</a:t>
            </a:fld>
            <a:endParaRPr lang="en-US"/>
          </a:p>
        </p:txBody>
      </p:sp>
    </p:spTree>
    <p:extLst>
      <p:ext uri="{BB962C8B-B14F-4D97-AF65-F5344CB8AC3E}">
        <p14:creationId xmlns:p14="http://schemas.microsoft.com/office/powerpoint/2010/main" val="1069302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quot; x 60&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304802" y="457200"/>
            <a:ext cx="18592800" cy="2514600"/>
          </a:xfrm>
          <a:prstGeom prst="rect">
            <a:avLst/>
          </a:prstGeom>
          <a:solidFill>
            <a:srgbClr val="01014B"/>
          </a:solidFill>
          <a:ln>
            <a:solidFill>
              <a:srgbClr val="01014B"/>
            </a:solidFill>
          </a:ln>
        </p:spPr>
        <p:txBody>
          <a:bodyPr vert="horz" lIns="105503" tIns="52752" rIns="105503" bIns="52752" anchor="ctr" anchorCtr="1"/>
          <a:lstStyle>
            <a:lvl1pPr>
              <a:defRPr sz="5104" b="1">
                <a:solidFill>
                  <a:schemeClr val="bg1"/>
                </a:solidFill>
                <a:latin typeface="Arial"/>
                <a:cs typeface="Arial"/>
              </a:defRPr>
            </a:lvl1pPr>
          </a:lstStyle>
          <a:p>
            <a:r>
              <a:rPr lang="en-US" dirty="0"/>
              <a:t>Poster Presentation Title</a:t>
            </a:r>
            <a:br>
              <a:rPr lang="en-US" dirty="0"/>
            </a:br>
            <a:r>
              <a:rPr lang="en-US" sz="3403" b="1" dirty="0">
                <a:solidFill>
                  <a:schemeClr val="bg1"/>
                </a:solidFill>
                <a:latin typeface="Arial" pitchFamily="34" charset="0"/>
                <a:cs typeface="Arial" pitchFamily="34" charset="0"/>
              </a:rPr>
              <a:t>List Author Name(s)</a:t>
            </a:r>
            <a:br>
              <a:rPr lang="en-US" sz="3403" b="1" dirty="0">
                <a:solidFill>
                  <a:schemeClr val="bg1"/>
                </a:solidFill>
                <a:latin typeface="Arial" pitchFamily="34" charset="0"/>
                <a:cs typeface="Arial" pitchFamily="34" charset="0"/>
              </a:rPr>
            </a:br>
            <a:r>
              <a:rPr lang="en-US" sz="3403"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304800" y="32004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Abstract or Introduction</a:t>
            </a:r>
            <a:endParaRPr lang="en-US" dirty="0"/>
          </a:p>
        </p:txBody>
      </p:sp>
      <p:sp>
        <p:nvSpPr>
          <p:cNvPr id="24" name="Text Placeholder 23"/>
          <p:cNvSpPr>
            <a:spLocks noGrp="1"/>
          </p:cNvSpPr>
          <p:nvPr>
            <p:ph type="body" sz="quarter" idx="11" hasCustomPrompt="1"/>
          </p:nvPr>
        </p:nvSpPr>
        <p:spPr>
          <a:xfrm>
            <a:off x="304800" y="4229100"/>
            <a:ext cx="5943600" cy="6515100"/>
          </a:xfrm>
          <a:prstGeom prst="rect">
            <a:avLst/>
          </a:prstGeom>
        </p:spPr>
        <p:txBody>
          <a:bodyPr vert="horz" lIns="105503" tIns="52752" rIns="105503" bIns="52752"/>
          <a:lstStyle>
            <a:lvl1pPr marL="0" indent="0">
              <a:buNone/>
              <a:defRPr sz="2188" baseline="0"/>
            </a:lvl1pPr>
            <a:lvl2pPr marL="324995" indent="0">
              <a:buNone/>
              <a:defRPr sz="2188" baseline="0"/>
            </a:lvl2pPr>
            <a:lvl3pPr marL="632183" indent="0">
              <a:buNone/>
              <a:defRPr sz="2188" baseline="0"/>
            </a:lvl3pPr>
            <a:lvl4pPr>
              <a:defRPr sz="2188"/>
            </a:lvl4pPr>
            <a:lvl5pPr>
              <a:defRPr sz="2188"/>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304800" y="109728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Objectives</a:t>
            </a:r>
            <a:endParaRPr lang="en-US" dirty="0"/>
          </a:p>
        </p:txBody>
      </p:sp>
      <p:sp>
        <p:nvSpPr>
          <p:cNvPr id="26" name="Text Placeholder 23"/>
          <p:cNvSpPr>
            <a:spLocks noGrp="1"/>
          </p:cNvSpPr>
          <p:nvPr>
            <p:ph type="body" sz="quarter" idx="13" hasCustomPrompt="1"/>
          </p:nvPr>
        </p:nvSpPr>
        <p:spPr>
          <a:xfrm>
            <a:off x="304800" y="12001500"/>
            <a:ext cx="5943600" cy="5486400"/>
          </a:xfrm>
          <a:prstGeom prst="rect">
            <a:avLst/>
          </a:prstGeom>
        </p:spPr>
        <p:txBody>
          <a:bodyPr vert="horz" lIns="105503" tIns="52752" rIns="105503" bIns="52752"/>
          <a:lstStyle>
            <a:lvl1pPr marL="0" marR="0" indent="0" algn="l" defTabSz="2857322" rtl="0" eaLnBrk="1" fontAlgn="auto" latinLnBrk="0" hangingPunct="1">
              <a:lnSpc>
                <a:spcPct val="100000"/>
              </a:lnSpc>
              <a:spcBef>
                <a:spcPct val="20000"/>
              </a:spcBef>
              <a:spcAft>
                <a:spcPts val="0"/>
              </a:spcAft>
              <a:buClrTx/>
              <a:buSzTx/>
              <a:buFont typeface="Arial" pitchFamily="34" charset="0"/>
              <a:buNone/>
              <a:tabLst/>
              <a:defRPr sz="2188"/>
            </a:lvl1pPr>
            <a:lvl2pPr>
              <a:defRPr sz="2188"/>
            </a:lvl2pPr>
            <a:lvl3pPr>
              <a:defRPr sz="2188"/>
            </a:lvl3pPr>
            <a:lvl4pPr>
              <a:defRPr sz="2188"/>
            </a:lvl4pPr>
            <a:lvl5pPr>
              <a:defRPr sz="2188"/>
            </a:lvl5pPr>
          </a:lstStyle>
          <a:p>
            <a:pPr marL="0" marR="0" lvl="0" indent="0" algn="l" defTabSz="2857322"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304800" y="177165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Methods</a:t>
            </a:r>
            <a:endParaRPr lang="en-US" dirty="0"/>
          </a:p>
        </p:txBody>
      </p:sp>
      <p:sp>
        <p:nvSpPr>
          <p:cNvPr id="28" name="Text Placeholder 23"/>
          <p:cNvSpPr>
            <a:spLocks noGrp="1"/>
          </p:cNvSpPr>
          <p:nvPr>
            <p:ph type="body" sz="quarter" idx="15" hasCustomPrompt="1"/>
          </p:nvPr>
        </p:nvSpPr>
        <p:spPr>
          <a:xfrm>
            <a:off x="304800" y="18745200"/>
            <a:ext cx="5943600" cy="5486400"/>
          </a:xfrm>
          <a:prstGeom prst="rect">
            <a:avLst/>
          </a:prstGeom>
        </p:spPr>
        <p:txBody>
          <a:bodyPr vert="horz" lIns="105503" tIns="52752" rIns="105503" bIns="52752"/>
          <a:lstStyle>
            <a:lvl1pPr marL="0" marR="0" indent="0" algn="l" defTabSz="2857322" rtl="0" eaLnBrk="1" fontAlgn="auto" latinLnBrk="0" hangingPunct="1">
              <a:lnSpc>
                <a:spcPct val="100000"/>
              </a:lnSpc>
              <a:spcBef>
                <a:spcPct val="20000"/>
              </a:spcBef>
              <a:spcAft>
                <a:spcPts val="0"/>
              </a:spcAft>
              <a:buClrTx/>
              <a:buSzTx/>
              <a:buFont typeface="Arial" pitchFamily="34" charset="0"/>
              <a:buNone/>
              <a:tabLst/>
              <a:defRPr sz="2188"/>
            </a:lvl1pPr>
            <a:lvl2pPr>
              <a:defRPr sz="2188"/>
            </a:lvl2pPr>
            <a:lvl3pPr>
              <a:defRPr sz="2188"/>
            </a:lvl3pPr>
            <a:lvl4pPr>
              <a:defRPr sz="2188"/>
            </a:lvl4pPr>
            <a:lvl5pPr>
              <a:defRPr sz="2188"/>
            </a:lvl5pPr>
          </a:lstStyle>
          <a:p>
            <a:pPr marL="0" marR="0" lvl="0" indent="0" algn="l" defTabSz="2857322"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6629400" y="32004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Results</a:t>
            </a:r>
            <a:endParaRPr lang="en-US" dirty="0"/>
          </a:p>
        </p:txBody>
      </p:sp>
      <p:sp>
        <p:nvSpPr>
          <p:cNvPr id="30" name="Text Placeholder 23"/>
          <p:cNvSpPr>
            <a:spLocks noGrp="1"/>
          </p:cNvSpPr>
          <p:nvPr>
            <p:ph type="body" sz="quarter" idx="17"/>
          </p:nvPr>
        </p:nvSpPr>
        <p:spPr>
          <a:xfrm>
            <a:off x="12954000" y="18745200"/>
            <a:ext cx="5943600" cy="5486400"/>
          </a:xfrm>
          <a:prstGeom prst="rect">
            <a:avLst/>
          </a:prstGeom>
        </p:spPr>
        <p:txBody>
          <a:bodyPr vert="horz" lIns="105503" tIns="52752" rIns="105503" bIns="52752"/>
          <a:lstStyle>
            <a:lvl1pPr>
              <a:defRPr sz="2188"/>
            </a:lvl1pPr>
            <a:lvl2pPr>
              <a:defRPr sz="2188"/>
            </a:lvl2pPr>
            <a:lvl3pPr>
              <a:defRPr sz="2188"/>
            </a:lvl3pPr>
            <a:lvl4pPr>
              <a:defRPr sz="2188"/>
            </a:lvl4pPr>
            <a:lvl5pPr>
              <a:defRPr sz="218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12954000" y="32004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Conclusion</a:t>
            </a:r>
            <a:endParaRPr lang="en-US" dirty="0"/>
          </a:p>
        </p:txBody>
      </p:sp>
      <p:sp>
        <p:nvSpPr>
          <p:cNvPr id="32" name="Text Placeholder 23"/>
          <p:cNvSpPr>
            <a:spLocks noGrp="1"/>
          </p:cNvSpPr>
          <p:nvPr>
            <p:ph type="body" sz="quarter" idx="19"/>
          </p:nvPr>
        </p:nvSpPr>
        <p:spPr>
          <a:xfrm>
            <a:off x="12954000" y="4229100"/>
            <a:ext cx="5943600" cy="13258800"/>
          </a:xfrm>
          <a:prstGeom prst="rect">
            <a:avLst/>
          </a:prstGeom>
        </p:spPr>
        <p:txBody>
          <a:bodyPr vert="horz" lIns="105503" tIns="52752" rIns="105503" bIns="52752"/>
          <a:lstStyle>
            <a:lvl1pPr>
              <a:defRPr sz="2188"/>
            </a:lvl1pPr>
            <a:lvl2pPr>
              <a:defRPr sz="2188"/>
            </a:lvl2pPr>
            <a:lvl3pPr>
              <a:defRPr sz="2188"/>
            </a:lvl3pPr>
            <a:lvl4pPr>
              <a:defRPr sz="2188"/>
            </a:lvl4pPr>
            <a:lvl5pPr>
              <a:defRPr sz="218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12954000" y="177165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References</a:t>
            </a:r>
            <a:endParaRPr lang="en-US" dirty="0"/>
          </a:p>
        </p:txBody>
      </p:sp>
      <p:sp>
        <p:nvSpPr>
          <p:cNvPr id="34" name="Text Placeholder 23"/>
          <p:cNvSpPr>
            <a:spLocks noGrp="1"/>
          </p:cNvSpPr>
          <p:nvPr>
            <p:ph type="body" sz="quarter" idx="21" hasCustomPrompt="1"/>
          </p:nvPr>
        </p:nvSpPr>
        <p:spPr>
          <a:xfrm>
            <a:off x="6629400" y="4229100"/>
            <a:ext cx="5943600" cy="20002500"/>
          </a:xfrm>
          <a:prstGeom prst="rect">
            <a:avLst/>
          </a:prstGeom>
        </p:spPr>
        <p:txBody>
          <a:bodyPr vert="horz" lIns="105503" tIns="52752" rIns="105503" bIns="52752"/>
          <a:lstStyle>
            <a:lvl1pPr marL="0" indent="0">
              <a:buNone/>
              <a:defRPr sz="2188" baseline="0"/>
            </a:lvl1pPr>
            <a:lvl2pPr marL="324995" indent="0">
              <a:buNone/>
              <a:defRPr sz="2188"/>
            </a:lvl2pPr>
            <a:lvl3pPr>
              <a:defRPr sz="2188"/>
            </a:lvl3pPr>
            <a:lvl4pPr>
              <a:defRPr sz="2188"/>
            </a:lvl4pPr>
            <a:lvl5pPr>
              <a:defRPr sz="2188"/>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533403" y="685800"/>
            <a:ext cx="1371600" cy="2057400"/>
          </a:xfrm>
          <a:prstGeom prst="rect">
            <a:avLst/>
          </a:prstGeom>
          <a:solidFill>
            <a:schemeClr val="bg1"/>
          </a:solidFill>
        </p:spPr>
        <p:txBody>
          <a:bodyPr vert="horz" lIns="105503" tIns="52752" rIns="105503" bIns="52752"/>
          <a:lstStyle>
            <a:lvl1pPr marL="0" indent="0">
              <a:buNone/>
              <a:defRPr sz="1701"/>
            </a:lvl1pPr>
          </a:lstStyle>
          <a:p>
            <a:r>
              <a:rPr lang="en-US" dirty="0"/>
              <a:t>LOGO</a:t>
            </a:r>
          </a:p>
        </p:txBody>
      </p:sp>
      <p:sp>
        <p:nvSpPr>
          <p:cNvPr id="37" name="Picture Placeholder 35"/>
          <p:cNvSpPr>
            <a:spLocks noGrp="1"/>
          </p:cNvSpPr>
          <p:nvPr>
            <p:ph type="pic" sz="quarter" idx="23" hasCustomPrompt="1"/>
          </p:nvPr>
        </p:nvSpPr>
        <p:spPr>
          <a:xfrm>
            <a:off x="17373603" y="685800"/>
            <a:ext cx="1371600" cy="2057400"/>
          </a:xfrm>
          <a:prstGeom prst="rect">
            <a:avLst/>
          </a:prstGeom>
          <a:solidFill>
            <a:schemeClr val="bg1"/>
          </a:solidFill>
        </p:spPr>
        <p:txBody>
          <a:bodyPr vert="horz" lIns="105503" tIns="52752" rIns="105503" bIns="52752"/>
          <a:lstStyle>
            <a:lvl1pPr marL="0" indent="0">
              <a:buNone/>
              <a:defRPr sz="1701"/>
            </a:lvl1pPr>
          </a:lstStyle>
          <a:p>
            <a:r>
              <a:rPr lang="en-US" dirty="0"/>
              <a:t>LOGO</a:t>
            </a:r>
          </a:p>
        </p:txBody>
      </p:sp>
      <p:sp>
        <p:nvSpPr>
          <p:cNvPr id="39" name="Chart Placeholder 38"/>
          <p:cNvSpPr>
            <a:spLocks noGrp="1"/>
          </p:cNvSpPr>
          <p:nvPr>
            <p:ph type="chart" sz="quarter" idx="24"/>
          </p:nvPr>
        </p:nvSpPr>
        <p:spPr>
          <a:xfrm>
            <a:off x="7086604" y="12115800"/>
            <a:ext cx="5029200" cy="5029200"/>
          </a:xfrm>
          <a:prstGeom prst="rect">
            <a:avLst/>
          </a:prstGeom>
        </p:spPr>
        <p:txBody>
          <a:bodyPr vert="horz" lIns="105503" tIns="52752" rIns="105503" bIns="52752"/>
          <a:lstStyle>
            <a:lvl1pPr marL="0" indent="0">
              <a:buNone/>
              <a:defRPr sz="2188"/>
            </a:lvl1pPr>
          </a:lstStyle>
          <a:p>
            <a:endParaRPr lang="en-US" dirty="0"/>
          </a:p>
        </p:txBody>
      </p:sp>
      <p:sp>
        <p:nvSpPr>
          <p:cNvPr id="40" name="Chart Placeholder 38"/>
          <p:cNvSpPr>
            <a:spLocks noGrp="1"/>
          </p:cNvSpPr>
          <p:nvPr>
            <p:ph type="chart" sz="quarter" idx="25"/>
          </p:nvPr>
        </p:nvSpPr>
        <p:spPr>
          <a:xfrm>
            <a:off x="7086604" y="18402300"/>
            <a:ext cx="5029200" cy="5029200"/>
          </a:xfrm>
          <a:prstGeom prst="rect">
            <a:avLst/>
          </a:prstGeom>
        </p:spPr>
        <p:txBody>
          <a:bodyPr vert="horz" lIns="105503" tIns="52752" rIns="105503" bIns="52752"/>
          <a:lstStyle>
            <a:lvl1pPr marL="0" indent="0">
              <a:buNone/>
              <a:defRPr sz="2188"/>
            </a:lvl1pPr>
          </a:lstStyle>
          <a:p>
            <a:endParaRPr lang="en-US" dirty="0"/>
          </a:p>
        </p:txBody>
      </p:sp>
      <p:pic>
        <p:nvPicPr>
          <p:cNvPr id="2" name="Picture 1"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75580" y="24308676"/>
            <a:ext cx="960120" cy="28215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Lst>
  <p:txStyles>
    <p:titleStyle>
      <a:lvl1pPr algn="ctr" defTabSz="2857322" rtl="0" eaLnBrk="1" latinLnBrk="0" hangingPunct="1">
        <a:spcBef>
          <a:spcPct val="0"/>
        </a:spcBef>
        <a:buNone/>
        <a:defRPr sz="13732" kern="1200">
          <a:solidFill>
            <a:schemeClr val="tx1"/>
          </a:solidFill>
          <a:latin typeface="+mj-lt"/>
          <a:ea typeface="+mj-ea"/>
          <a:cs typeface="+mj-cs"/>
        </a:defRPr>
      </a:lvl1pPr>
    </p:titleStyle>
    <p:bodyStyle>
      <a:lvl1pPr marL="1071497" indent="-1071497" algn="l" defTabSz="2857322" rtl="0" eaLnBrk="1" latinLnBrk="0" hangingPunct="1">
        <a:spcBef>
          <a:spcPct val="20000"/>
        </a:spcBef>
        <a:buFont typeface="Arial" pitchFamily="34" charset="0"/>
        <a:buChar char="•"/>
        <a:defRPr sz="9966" kern="1200">
          <a:solidFill>
            <a:schemeClr val="tx1"/>
          </a:solidFill>
          <a:latin typeface="+mn-lt"/>
          <a:ea typeface="+mn-ea"/>
          <a:cs typeface="+mn-cs"/>
        </a:defRPr>
      </a:lvl1pPr>
      <a:lvl2pPr marL="2321575" indent="-892914" algn="l" defTabSz="2857322" rtl="0" eaLnBrk="1" latinLnBrk="0" hangingPunct="1">
        <a:spcBef>
          <a:spcPct val="20000"/>
        </a:spcBef>
        <a:buFont typeface="Arial" pitchFamily="34" charset="0"/>
        <a:buChar char="–"/>
        <a:defRPr sz="8750" kern="1200">
          <a:solidFill>
            <a:schemeClr val="tx1"/>
          </a:solidFill>
          <a:latin typeface="+mn-lt"/>
          <a:ea typeface="+mn-ea"/>
          <a:cs typeface="+mn-cs"/>
        </a:defRPr>
      </a:lvl2pPr>
      <a:lvl3pPr marL="3571654" indent="-714330" algn="l" defTabSz="2857322" rtl="0" eaLnBrk="1" latinLnBrk="0" hangingPunct="1">
        <a:spcBef>
          <a:spcPct val="20000"/>
        </a:spcBef>
        <a:buFont typeface="Arial" pitchFamily="34" charset="0"/>
        <a:buChar char="•"/>
        <a:defRPr sz="7413" kern="1200">
          <a:solidFill>
            <a:schemeClr val="tx1"/>
          </a:solidFill>
          <a:latin typeface="+mn-lt"/>
          <a:ea typeface="+mn-ea"/>
          <a:cs typeface="+mn-cs"/>
        </a:defRPr>
      </a:lvl3pPr>
      <a:lvl4pPr marL="5000315"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4pPr>
      <a:lvl5pPr marL="6428977"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5pPr>
      <a:lvl6pPr marL="7857637"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6pPr>
      <a:lvl7pPr marL="9286298"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7pPr>
      <a:lvl8pPr marL="10714961"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8pPr>
      <a:lvl9pPr marL="12143622"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9pPr>
    </p:bodyStyle>
    <p:otherStyle>
      <a:defPPr>
        <a:defRPr lang="en-US"/>
      </a:defPPr>
      <a:lvl1pPr marL="0" algn="l" defTabSz="2857322" rtl="0" eaLnBrk="1" latinLnBrk="0" hangingPunct="1">
        <a:defRPr sz="5591" kern="1200">
          <a:solidFill>
            <a:schemeClr val="tx1"/>
          </a:solidFill>
          <a:latin typeface="+mn-lt"/>
          <a:ea typeface="+mn-ea"/>
          <a:cs typeface="+mn-cs"/>
        </a:defRPr>
      </a:lvl1pPr>
      <a:lvl2pPr marL="1428661" algn="l" defTabSz="2857322" rtl="0" eaLnBrk="1" latinLnBrk="0" hangingPunct="1">
        <a:defRPr sz="5591" kern="1200">
          <a:solidFill>
            <a:schemeClr val="tx1"/>
          </a:solidFill>
          <a:latin typeface="+mn-lt"/>
          <a:ea typeface="+mn-ea"/>
          <a:cs typeface="+mn-cs"/>
        </a:defRPr>
      </a:lvl2pPr>
      <a:lvl3pPr marL="2857322" algn="l" defTabSz="2857322" rtl="0" eaLnBrk="1" latinLnBrk="0" hangingPunct="1">
        <a:defRPr sz="5591" kern="1200">
          <a:solidFill>
            <a:schemeClr val="tx1"/>
          </a:solidFill>
          <a:latin typeface="+mn-lt"/>
          <a:ea typeface="+mn-ea"/>
          <a:cs typeface="+mn-cs"/>
        </a:defRPr>
      </a:lvl3pPr>
      <a:lvl4pPr marL="4285985" algn="l" defTabSz="2857322" rtl="0" eaLnBrk="1" latinLnBrk="0" hangingPunct="1">
        <a:defRPr sz="5591" kern="1200">
          <a:solidFill>
            <a:schemeClr val="tx1"/>
          </a:solidFill>
          <a:latin typeface="+mn-lt"/>
          <a:ea typeface="+mn-ea"/>
          <a:cs typeface="+mn-cs"/>
        </a:defRPr>
      </a:lvl4pPr>
      <a:lvl5pPr marL="5714646" algn="l" defTabSz="2857322" rtl="0" eaLnBrk="1" latinLnBrk="0" hangingPunct="1">
        <a:defRPr sz="5591" kern="1200">
          <a:solidFill>
            <a:schemeClr val="tx1"/>
          </a:solidFill>
          <a:latin typeface="+mn-lt"/>
          <a:ea typeface="+mn-ea"/>
          <a:cs typeface="+mn-cs"/>
        </a:defRPr>
      </a:lvl5pPr>
      <a:lvl6pPr marL="7143307" algn="l" defTabSz="2857322" rtl="0" eaLnBrk="1" latinLnBrk="0" hangingPunct="1">
        <a:defRPr sz="5591" kern="1200">
          <a:solidFill>
            <a:schemeClr val="tx1"/>
          </a:solidFill>
          <a:latin typeface="+mn-lt"/>
          <a:ea typeface="+mn-ea"/>
          <a:cs typeface="+mn-cs"/>
        </a:defRPr>
      </a:lvl6pPr>
      <a:lvl7pPr marL="8571967" algn="l" defTabSz="2857322" rtl="0" eaLnBrk="1" latinLnBrk="0" hangingPunct="1">
        <a:defRPr sz="5591" kern="1200">
          <a:solidFill>
            <a:schemeClr val="tx1"/>
          </a:solidFill>
          <a:latin typeface="+mn-lt"/>
          <a:ea typeface="+mn-ea"/>
          <a:cs typeface="+mn-cs"/>
        </a:defRPr>
      </a:lvl7pPr>
      <a:lvl8pPr marL="10000629" algn="l" defTabSz="2857322" rtl="0" eaLnBrk="1" latinLnBrk="0" hangingPunct="1">
        <a:defRPr sz="5591" kern="1200">
          <a:solidFill>
            <a:schemeClr val="tx1"/>
          </a:solidFill>
          <a:latin typeface="+mn-lt"/>
          <a:ea typeface="+mn-ea"/>
          <a:cs typeface="+mn-cs"/>
        </a:defRPr>
      </a:lvl8pPr>
      <a:lvl9pPr marL="11429291" algn="l" defTabSz="2857322" rtl="0" eaLnBrk="1" latinLnBrk="0" hangingPunct="1">
        <a:defRPr sz="559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microsoft.com/office/2007/relationships/hdphoto" Target="../media/hdphoto2.wdp"/><Relationship Id="rId18" Type="http://schemas.openxmlformats.org/officeDocument/2006/relationships/diagramLayout" Target="../diagrams/layout1.xml"/><Relationship Id="rId26" Type="http://schemas.openxmlformats.org/officeDocument/2006/relationships/image" Target="../media/image18.png"/><Relationship Id="rId21" Type="http://schemas.microsoft.com/office/2007/relationships/diagramDrawing" Target="../diagrams/drawing1.xml"/><Relationship Id="rId34" Type="http://schemas.openxmlformats.org/officeDocument/2006/relationships/image" Target="../media/image26.png"/><Relationship Id="rId7" Type="http://schemas.microsoft.com/office/2007/relationships/hdphoto" Target="../media/hdphoto1.wdp"/><Relationship Id="rId12" Type="http://schemas.openxmlformats.org/officeDocument/2006/relationships/image" Target="../media/image10.jpeg"/><Relationship Id="rId17" Type="http://schemas.openxmlformats.org/officeDocument/2006/relationships/diagramData" Target="../diagrams/data1.xml"/><Relationship Id="rId25" Type="http://schemas.openxmlformats.org/officeDocument/2006/relationships/image" Target="../media/image17.png"/><Relationship Id="rId33" Type="http://schemas.openxmlformats.org/officeDocument/2006/relationships/image" Target="../media/image25.png"/><Relationship Id="rId38" Type="http://schemas.openxmlformats.org/officeDocument/2006/relationships/comments" Target="../comments/comment1.xml"/><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diagramColors" Target="../diagrams/colors1.xml"/><Relationship Id="rId29" Type="http://schemas.openxmlformats.org/officeDocument/2006/relationships/image" Target="../media/image2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9.tiff"/><Relationship Id="rId24" Type="http://schemas.openxmlformats.org/officeDocument/2006/relationships/image" Target="../media/image16.png"/><Relationship Id="rId32" Type="http://schemas.openxmlformats.org/officeDocument/2006/relationships/image" Target="../media/image24.png"/><Relationship Id="rId37" Type="http://schemas.openxmlformats.org/officeDocument/2006/relationships/image" Target="../media/image29.png"/><Relationship Id="rId5" Type="http://schemas.openxmlformats.org/officeDocument/2006/relationships/image" Target="../media/image4.png"/><Relationship Id="rId15" Type="http://schemas.openxmlformats.org/officeDocument/2006/relationships/image" Target="../media/image12.jpg"/><Relationship Id="rId23" Type="http://schemas.openxmlformats.org/officeDocument/2006/relationships/image" Target="../media/image15.tiff"/><Relationship Id="rId28" Type="http://schemas.openxmlformats.org/officeDocument/2006/relationships/image" Target="../media/image20.png"/><Relationship Id="rId36" Type="http://schemas.openxmlformats.org/officeDocument/2006/relationships/image" Target="../media/image28.png"/><Relationship Id="rId10" Type="http://schemas.openxmlformats.org/officeDocument/2006/relationships/image" Target="../media/image8.tiff"/><Relationship Id="rId19" Type="http://schemas.openxmlformats.org/officeDocument/2006/relationships/diagramQuickStyle" Target="../diagrams/quickStyle1.xml"/><Relationship Id="rId31" Type="http://schemas.openxmlformats.org/officeDocument/2006/relationships/image" Target="../media/image23.png"/><Relationship Id="rId4" Type="http://schemas.openxmlformats.org/officeDocument/2006/relationships/image" Target="../media/image3.jpeg"/><Relationship Id="rId9" Type="http://schemas.openxmlformats.org/officeDocument/2006/relationships/image" Target="../media/image7.tiff"/><Relationship Id="rId14" Type="http://schemas.openxmlformats.org/officeDocument/2006/relationships/image" Target="../media/image11.png"/><Relationship Id="rId22" Type="http://schemas.openxmlformats.org/officeDocument/2006/relationships/image" Target="../media/image14.tiff"/><Relationship Id="rId27" Type="http://schemas.openxmlformats.org/officeDocument/2006/relationships/image" Target="../media/image19.png"/><Relationship Id="rId30" Type="http://schemas.openxmlformats.org/officeDocument/2006/relationships/image" Target="../media/image22.png"/><Relationship Id="rId35" Type="http://schemas.openxmlformats.org/officeDocument/2006/relationships/image" Target="../media/image27.png"/><Relationship Id="rId8" Type="http://schemas.openxmlformats.org/officeDocument/2006/relationships/image" Target="../media/image6.jpg"/><Relationship Id="rId3"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8" name="Straight Connector 1297"/>
          <p:cNvCxnSpPr/>
          <p:nvPr/>
        </p:nvCxnSpPr>
        <p:spPr>
          <a:xfrm rot="16200000" flipH="1">
            <a:off x="1702501" y="20573897"/>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rot="16200000" flipH="1">
            <a:off x="4347844" y="19380497"/>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16200000" flipH="1">
            <a:off x="4055047" y="23352237"/>
            <a:ext cx="292" cy="350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Rounded Rectangle 231"/>
          <p:cNvSpPr/>
          <p:nvPr/>
        </p:nvSpPr>
        <p:spPr>
          <a:xfrm>
            <a:off x="4472813" y="22674783"/>
            <a:ext cx="722376"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5" name="TextBox 44"/>
          <p:cNvSpPr txBox="1"/>
          <p:nvPr/>
        </p:nvSpPr>
        <p:spPr>
          <a:xfrm>
            <a:off x="5652710" y="3701186"/>
            <a:ext cx="8020748" cy="8732519"/>
          </a:xfrm>
          <a:prstGeom prst="rect">
            <a:avLst/>
          </a:prstGeom>
          <a:noFill/>
          <a:ln w="57150">
            <a:solidFill>
              <a:schemeClr val="accent1"/>
            </a:solidFill>
          </a:ln>
        </p:spPr>
        <p:txBody>
          <a:bodyPr wrap="square" rtlCol="0">
            <a:spAutoFit/>
          </a:bodyPr>
          <a:lstStyle/>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r>
              <a:rPr lang="en-US" sz="1021" dirty="0">
                <a:latin typeface="Palatino" charset="0"/>
                <a:ea typeface="Palatino" charset="0"/>
                <a:cs typeface="Palatino" charset="0"/>
              </a:rPr>
              <a:t>                                                 </a:t>
            </a: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p:txBody>
      </p:sp>
      <p:sp>
        <p:nvSpPr>
          <p:cNvPr id="24" name="Title 23"/>
          <p:cNvSpPr>
            <a:spLocks noGrp="1"/>
          </p:cNvSpPr>
          <p:nvPr>
            <p:ph type="title"/>
          </p:nvPr>
        </p:nvSpPr>
        <p:spPr>
          <a:xfrm>
            <a:off x="458991" y="525043"/>
            <a:ext cx="18286209" cy="2376840"/>
          </a:xfrm>
          <a:solidFill>
            <a:schemeClr val="accent1"/>
          </a:solidFill>
          <a:ln>
            <a:noFill/>
          </a:ln>
        </p:spPr>
        <p:txBody>
          <a:bodyPr/>
          <a:lstStyle/>
          <a:p>
            <a:r>
              <a:rPr lang="en-US" dirty="0">
                <a:latin typeface="Palatino" charset="0"/>
                <a:ea typeface="Palatino" charset="0"/>
                <a:cs typeface="Palatino" charset="0"/>
              </a:rPr>
              <a:t>Characterization of Epigenetic and Subcellular Responses to Desiccation/Heat-Stress Exposure in Diploid and Triploid Pacific Oysters</a:t>
            </a:r>
          </a:p>
        </p:txBody>
      </p:sp>
      <p:sp>
        <p:nvSpPr>
          <p:cNvPr id="3" name="TextBox 2"/>
          <p:cNvSpPr txBox="1"/>
          <p:nvPr/>
        </p:nvSpPr>
        <p:spPr>
          <a:xfrm>
            <a:off x="1712759" y="3114363"/>
            <a:ext cx="2173879"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Background</a:t>
            </a:r>
          </a:p>
        </p:txBody>
      </p:sp>
      <p:sp>
        <p:nvSpPr>
          <p:cNvPr id="4" name="TextBox 3"/>
          <p:cNvSpPr txBox="1"/>
          <p:nvPr/>
        </p:nvSpPr>
        <p:spPr>
          <a:xfrm>
            <a:off x="463732" y="3679465"/>
            <a:ext cx="4764024" cy="5443798"/>
          </a:xfrm>
          <a:prstGeom prst="rect">
            <a:avLst/>
          </a:prstGeom>
          <a:noFill/>
          <a:ln w="57150">
            <a:solidFill>
              <a:schemeClr val="accent1"/>
            </a:solidFill>
          </a:ln>
        </p:spPr>
        <p:txBody>
          <a:bodyPr wrap="square" rtlCol="0">
            <a:spAutoFit/>
          </a:bodyPr>
          <a:lstStyle/>
          <a:p>
            <a:pPr algn="just"/>
            <a:r>
              <a:rPr lang="en-US" sz="1021" dirty="0">
                <a:latin typeface="Palatino" charset="0"/>
                <a:ea typeface="Palatino" charset="0"/>
                <a:cs typeface="Palatino" charset="0"/>
              </a:rPr>
              <a:t>Recent anthropogenic global climate change has resulted in increasing temperatures worldwide, altering marine ecosystems crucial for food production and thereby raising concerns about possible adverse effects on aquatic organisms. Pacific oysters (</a:t>
            </a:r>
            <a:r>
              <a:rPr lang="en-US" sz="1021" i="1" dirty="0">
                <a:latin typeface="Palatino" charset="0"/>
                <a:ea typeface="Palatino" charset="0"/>
                <a:cs typeface="Palatino" charset="0"/>
              </a:rPr>
              <a:t>C. </a:t>
            </a:r>
            <a:r>
              <a:rPr lang="en-US" sz="1021" i="1" dirty="0" err="1">
                <a:latin typeface="Palatino" charset="0"/>
                <a:ea typeface="Palatino" charset="0"/>
                <a:cs typeface="Palatino" charset="0"/>
              </a:rPr>
              <a:t>gigas</a:t>
            </a:r>
            <a:r>
              <a:rPr lang="en-US" sz="1021" dirty="0">
                <a:latin typeface="Palatino" charset="0"/>
                <a:ea typeface="Palatino" charset="0"/>
                <a:cs typeface="Palatino" charset="0"/>
              </a:rPr>
              <a:t>) are a keystone species that live in intertidal zones and are therefore frequently desiccated. In particular, triploid oysters (with three copies of each chromosome) are crucial to the aquaculture industry, where their sterility and high rates of growth make them ideal for high-volume commercial production. As a result of climate change processes, both diploid and triploid oysters are being exposed to multiple stressors, including elevated temperature and desiccation. Despite the growing ubiquity of this multi-stressor global warming exposure, the mechanisms of stress response in organisms are poorly understood, especially on a molecular level., Moreover, due to recent high mortality rates among triploids in commercial production, there is increasing concern that triploids may be underperforming in stress environments. </a:t>
            </a:r>
          </a:p>
          <a:p>
            <a:br>
              <a:rPr lang="en-US" sz="1600" dirty="0"/>
            </a:br>
            <a:endParaRPr lang="en-US" sz="1531" dirty="0">
              <a:latin typeface="Palatino" charset="0"/>
              <a:ea typeface="Palatino" charset="0"/>
              <a:cs typeface="Palatino" charset="0"/>
            </a:endParaRPr>
          </a:p>
          <a:p>
            <a:pPr algn="just"/>
            <a:endParaRPr lang="en-US" sz="1531" dirty="0">
              <a:latin typeface="Palatino" charset="0"/>
              <a:ea typeface="Palatino" charset="0"/>
              <a:cs typeface="Palatino" charset="0"/>
            </a:endParaRPr>
          </a:p>
          <a:p>
            <a:pPr algn="just"/>
            <a:endParaRPr lang="en-US" sz="1531" dirty="0">
              <a:latin typeface="Palatino" charset="0"/>
              <a:ea typeface="Palatino" charset="0"/>
              <a:cs typeface="Palatino" charset="0"/>
            </a:endParaRPr>
          </a:p>
          <a:p>
            <a:pPr algn="just"/>
            <a:endParaRPr lang="en-US" sz="1531" dirty="0">
              <a:latin typeface="Palatino" charset="0"/>
              <a:ea typeface="Palatino" charset="0"/>
              <a:cs typeface="Palatino" charset="0"/>
            </a:endParaRPr>
          </a:p>
          <a:p>
            <a:pPr algn="just"/>
            <a:endParaRPr lang="en-US" sz="153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r>
              <a:rPr lang="en-US" sz="1021" dirty="0">
                <a:latin typeface="Palatino" charset="0"/>
                <a:ea typeface="Palatino" charset="0"/>
                <a:cs typeface="Palatino" charset="0"/>
              </a:rPr>
              <a:t>Previous research concerning stress response to global warming has focused primarily on single-stressor response—however, this is not environmentally relevant, as many organisms are often exposed to a complex combination of stressors. Additionally, there is currently little research that specifically examines differential diploid and triploid oyster stress responses to understand potential susceptibility to environmental change. Moreover, the effects of global warming stressors on an epigenetic/subcellular level are poorly understood and pose as a next generation area of study.  </a:t>
            </a:r>
          </a:p>
        </p:txBody>
      </p:sp>
      <p:sp>
        <p:nvSpPr>
          <p:cNvPr id="20" name="TextBox 19"/>
          <p:cNvSpPr txBox="1"/>
          <p:nvPr/>
        </p:nvSpPr>
        <p:spPr>
          <a:xfrm>
            <a:off x="4568563" y="3172190"/>
            <a:ext cx="10329072" cy="458908"/>
          </a:xfrm>
          <a:prstGeom prst="rect">
            <a:avLst/>
          </a:prstGeom>
          <a:noFill/>
        </p:spPr>
        <p:txBody>
          <a:bodyPr wrap="square" rtlCol="0">
            <a:spAutoFit/>
          </a:bodyPr>
          <a:lstStyle/>
          <a:p>
            <a:pPr algn="ctr"/>
            <a:r>
              <a:rPr lang="en-US" sz="2382" b="1" dirty="0">
                <a:solidFill>
                  <a:srgbClr val="0070C0"/>
                </a:solidFill>
                <a:latin typeface="Palatino" charset="0"/>
                <a:ea typeface="Palatino" charset="0"/>
                <a:cs typeface="Palatino" charset="0"/>
              </a:rPr>
              <a:t>Gene Expression Analysis Using RT-qPCR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150" y="5907608"/>
            <a:ext cx="1994899" cy="1728202"/>
          </a:xfrm>
          <a:prstGeom prst="rect">
            <a:avLst/>
          </a:prstGeom>
        </p:spPr>
      </p:pic>
      <p:sp>
        <p:nvSpPr>
          <p:cNvPr id="42" name="TextBox 41"/>
          <p:cNvSpPr txBox="1"/>
          <p:nvPr/>
        </p:nvSpPr>
        <p:spPr>
          <a:xfrm>
            <a:off x="487605" y="9664318"/>
            <a:ext cx="4764024" cy="3705502"/>
          </a:xfrm>
          <a:prstGeom prst="rect">
            <a:avLst/>
          </a:prstGeom>
          <a:noFill/>
          <a:ln w="57150">
            <a:solidFill>
              <a:schemeClr val="accent1"/>
            </a:solidFill>
          </a:ln>
        </p:spPr>
        <p:txBody>
          <a:bodyPr wrap="square" rtlCol="0">
            <a:spAutoFit/>
          </a:bodyPr>
          <a:lstStyle/>
          <a:p>
            <a:pPr algn="just"/>
            <a:r>
              <a:rPr lang="en-US" sz="1021" dirty="0">
                <a:latin typeface="Palatino" charset="0"/>
                <a:ea typeface="Palatino" charset="0"/>
                <a:cs typeface="Palatino" charset="0"/>
              </a:rPr>
              <a:t>The overarching objective of this study was to elucidate the molecular implications of multi-stressor global warming exposure in diploid and triploid Pacific oysters. Specifically, the purpose was two-fold: (1) characterize epigenetic/subcellular responses to multi-stressor global warming exposure and (2) identify differences in epigenetic/subcellular stress response between diploid and triploid oysters to understand their relative susceptibility to environmental change. </a:t>
            </a: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r>
              <a:rPr lang="en-US" sz="1021" dirty="0">
                <a:latin typeface="Palatino" charset="0"/>
                <a:ea typeface="Palatino" charset="0"/>
                <a:cs typeface="Palatino" charset="0"/>
              </a:rPr>
              <a:t>Thus, the research question was: </a:t>
            </a:r>
            <a:r>
              <a:rPr lang="en-US" sz="1021" b="1" dirty="0">
                <a:latin typeface="Palatino" charset="0"/>
                <a:ea typeface="Palatino" charset="0"/>
                <a:cs typeface="Palatino" charset="0"/>
              </a:rPr>
              <a:t>What are the epigenetic/subcellular implications of multi-stressor global warming exposure and how are these molecular indicators of stress differentially expressed between diploid and triploid Pacific oysters? </a:t>
            </a:r>
            <a:r>
              <a:rPr lang="en-US" sz="1021" dirty="0">
                <a:latin typeface="Palatino" charset="0"/>
                <a:ea typeface="Palatino" charset="0"/>
                <a:cs typeface="Palatino" charset="0"/>
              </a:rPr>
              <a:t>It was hypothesized that global warming stressors might induce changes in gene expression and DNA methylation, with accompanying differences in relative mitochondrial abundance. Speculation regarding differences between diploid and triploid stress response was limited due to a lack of prior studies. </a:t>
            </a:r>
          </a:p>
        </p:txBody>
      </p:sp>
      <p:sp>
        <p:nvSpPr>
          <p:cNvPr id="43" name="TextBox 42"/>
          <p:cNvSpPr txBox="1"/>
          <p:nvPr/>
        </p:nvSpPr>
        <p:spPr>
          <a:xfrm>
            <a:off x="504420" y="13986822"/>
            <a:ext cx="4764024" cy="3727944"/>
          </a:xfrm>
          <a:prstGeom prst="rect">
            <a:avLst/>
          </a:prstGeom>
          <a:noFill/>
          <a:ln w="57150">
            <a:solidFill>
              <a:schemeClr val="accent1"/>
            </a:solidFill>
          </a:ln>
        </p:spPr>
        <p:txBody>
          <a:bodyPr wrap="square" rtlCol="0">
            <a:spAutoFit/>
          </a:bodyPr>
          <a:lstStyle/>
          <a:p>
            <a:r>
              <a:rPr lang="en-US" sz="1021" dirty="0">
                <a:latin typeface="Palatino" charset="0"/>
                <a:ea typeface="Palatino" charset="0"/>
                <a:cs typeface="Palatino" charset="0"/>
              </a:rPr>
              <a:t>Diploid and triploid Pacific oysters </a:t>
            </a:r>
            <a:r>
              <a:rPr lang="en-US" sz="1021" i="1" dirty="0">
                <a:latin typeface="Palatino" charset="0"/>
                <a:ea typeface="Palatino" charset="0"/>
                <a:cs typeface="Palatino" charset="0"/>
              </a:rPr>
              <a:t>(n =</a:t>
            </a:r>
            <a:r>
              <a:rPr lang="en-US" sz="1021" dirty="0">
                <a:latin typeface="Palatino" charset="0"/>
                <a:ea typeface="Palatino" charset="0"/>
                <a:cs typeface="Palatino" charset="0"/>
              </a:rPr>
              <a:t> 8) were desiccated and exposed to </a:t>
            </a:r>
            <a:r>
              <a:rPr lang="it-IT" sz="1021" dirty="0" err="1">
                <a:latin typeface="Palatino" charset="0"/>
                <a:ea typeface="Palatino" charset="0"/>
                <a:cs typeface="Palatino" charset="0"/>
              </a:rPr>
              <a:t>heat</a:t>
            </a:r>
            <a:r>
              <a:rPr lang="it-IT" sz="1021" dirty="0">
                <a:latin typeface="Palatino" charset="0"/>
                <a:ea typeface="Palatino" charset="0"/>
                <a:cs typeface="Palatino" charset="0"/>
              </a:rPr>
              <a:t> stress </a:t>
            </a:r>
            <a:r>
              <a:rPr lang="it-IT" sz="1021" dirty="0" err="1">
                <a:latin typeface="Palatino" charset="0"/>
                <a:ea typeface="Palatino" charset="0"/>
                <a:cs typeface="Palatino" charset="0"/>
              </a:rPr>
              <a:t>at</a:t>
            </a:r>
            <a:r>
              <a:rPr lang="it-IT" sz="1021" dirty="0">
                <a:latin typeface="Palatino" charset="0"/>
                <a:ea typeface="Palatino" charset="0"/>
                <a:cs typeface="Palatino" charset="0"/>
              </a:rPr>
              <a:t> </a:t>
            </a:r>
            <a:r>
              <a:rPr lang="en-US" sz="1021" dirty="0">
                <a:latin typeface="Palatino" charset="0"/>
                <a:ea typeface="Palatino" charset="0"/>
                <a:cs typeface="Palatino" charset="0"/>
              </a:rPr>
              <a:t>27</a:t>
            </a:r>
            <a:r>
              <a:rPr lang="it-IT" sz="1050" dirty="0"/>
              <a:t>°C</a:t>
            </a:r>
            <a:r>
              <a:rPr lang="it-IT" sz="1021" dirty="0">
                <a:latin typeface="Palatino" charset="0"/>
                <a:ea typeface="Palatino" charset="0"/>
                <a:cs typeface="Palatino" charset="0"/>
              </a:rPr>
              <a:t> in an incubator for 24 hours (</a:t>
            </a:r>
            <a:r>
              <a:rPr lang="it-IT" sz="1021" dirty="0" err="1">
                <a:latin typeface="Palatino" charset="0"/>
                <a:ea typeface="Palatino" charset="0"/>
                <a:cs typeface="Palatino" charset="0"/>
              </a:rPr>
              <a:t>typically</a:t>
            </a:r>
            <a:r>
              <a:rPr lang="it-IT" sz="1021" dirty="0">
                <a:latin typeface="Palatino" charset="0"/>
                <a:ea typeface="Palatino" charset="0"/>
                <a:cs typeface="Palatino" charset="0"/>
              </a:rPr>
              <a:t>, Pacific </a:t>
            </a:r>
            <a:r>
              <a:rPr lang="it-IT" sz="1021" dirty="0" err="1">
                <a:latin typeface="Palatino" charset="0"/>
                <a:ea typeface="Palatino" charset="0"/>
                <a:cs typeface="Palatino" charset="0"/>
              </a:rPr>
              <a:t>oysters</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thrive</a:t>
            </a:r>
            <a:r>
              <a:rPr lang="it-IT" sz="1021" dirty="0">
                <a:latin typeface="Palatino" charset="0"/>
                <a:ea typeface="Palatino" charset="0"/>
                <a:cs typeface="Palatino" charset="0"/>
              </a:rPr>
              <a:t> in </a:t>
            </a:r>
            <a:r>
              <a:rPr lang="it-IT" sz="1021" dirty="0" err="1">
                <a:latin typeface="Palatino" charset="0"/>
                <a:ea typeface="Palatino" charset="0"/>
                <a:cs typeface="Palatino" charset="0"/>
              </a:rPr>
              <a:t>temperatures</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ranging</a:t>
            </a:r>
            <a:r>
              <a:rPr lang="it-IT" sz="1021" dirty="0">
                <a:latin typeface="Palatino" charset="0"/>
                <a:ea typeface="Palatino" charset="0"/>
                <a:cs typeface="Palatino" charset="0"/>
              </a:rPr>
              <a:t> from </a:t>
            </a:r>
            <a:r>
              <a:rPr lang="it-IT" sz="1050" dirty="0">
                <a:latin typeface="Palatino" charset="0"/>
                <a:ea typeface="Palatino" charset="0"/>
                <a:cs typeface="Palatino" charset="0"/>
              </a:rPr>
              <a:t>8-22</a:t>
            </a:r>
            <a:r>
              <a:rPr lang="it-IT" sz="1050" dirty="0"/>
              <a:t>°C). </a:t>
            </a:r>
            <a:r>
              <a:rPr lang="en-US" sz="1021" dirty="0">
                <a:latin typeface="Palatino" charset="0"/>
                <a:ea typeface="Palatino" charset="0"/>
                <a:cs typeface="Palatino" charset="0"/>
              </a:rPr>
              <a:t>Oysters were simultaneously subject to desiccation stress. </a:t>
            </a:r>
            <a:r>
              <a:rPr lang="it-IT" sz="1021" dirty="0" err="1">
                <a:latin typeface="Palatino" charset="0"/>
                <a:ea typeface="Palatino" charset="0"/>
                <a:cs typeface="Palatino" charset="0"/>
              </a:rPr>
              <a:t>Immediately</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following</a:t>
            </a:r>
            <a:r>
              <a:rPr lang="it-IT" sz="1021" dirty="0">
                <a:latin typeface="Palatino" charset="0"/>
                <a:ea typeface="Palatino" charset="0"/>
                <a:cs typeface="Palatino" charset="0"/>
              </a:rPr>
              <a:t> stress treatment, </a:t>
            </a:r>
            <a:r>
              <a:rPr lang="it-IT" sz="1021" dirty="0" err="1">
                <a:latin typeface="Palatino" charset="0"/>
                <a:ea typeface="Palatino" charset="0"/>
                <a:cs typeface="Palatino" charset="0"/>
              </a:rPr>
              <a:t>oysters</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were</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sampled</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Mantle</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adductor</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muscle</a:t>
            </a:r>
            <a:r>
              <a:rPr lang="it-IT" sz="1021" dirty="0">
                <a:latin typeface="Palatino" charset="0"/>
                <a:ea typeface="Palatino" charset="0"/>
                <a:cs typeface="Palatino" charset="0"/>
              </a:rPr>
              <a:t>, and </a:t>
            </a:r>
            <a:r>
              <a:rPr lang="it-IT" sz="1021" dirty="0" err="1">
                <a:latin typeface="Palatino" charset="0"/>
                <a:ea typeface="Palatino" charset="0"/>
                <a:cs typeface="Palatino" charset="0"/>
              </a:rPr>
              <a:t>ctenidia</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tissue</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were</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resected</a:t>
            </a:r>
            <a:r>
              <a:rPr lang="it-IT" sz="1021" dirty="0">
                <a:latin typeface="Palatino" charset="0"/>
                <a:ea typeface="Palatino" charset="0"/>
                <a:cs typeface="Palatino" charset="0"/>
              </a:rPr>
              <a:t> and </a:t>
            </a:r>
            <a:r>
              <a:rPr lang="it-IT" sz="1021" dirty="0" err="1">
                <a:latin typeface="Palatino" charset="0"/>
                <a:ea typeface="Palatino" charset="0"/>
                <a:cs typeface="Palatino" charset="0"/>
              </a:rPr>
              <a:t>stored</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at</a:t>
            </a:r>
            <a:r>
              <a:rPr lang="it-IT" sz="1021" dirty="0">
                <a:latin typeface="Palatino" charset="0"/>
                <a:ea typeface="Palatino" charset="0"/>
                <a:cs typeface="Palatino" charset="0"/>
              </a:rPr>
              <a:t> -80°C for </a:t>
            </a:r>
            <a:r>
              <a:rPr lang="it-IT" sz="1021" dirty="0" err="1">
                <a:latin typeface="Palatino" charset="0"/>
                <a:ea typeface="Palatino" charset="0"/>
                <a:cs typeface="Palatino" charset="0"/>
              </a:rPr>
              <a:t>further</a:t>
            </a:r>
            <a:r>
              <a:rPr lang="it-IT" sz="1021" dirty="0">
                <a:latin typeface="Palatino" charset="0"/>
                <a:ea typeface="Palatino" charset="0"/>
                <a:cs typeface="Palatino" charset="0"/>
              </a:rPr>
              <a:t> </a:t>
            </a:r>
            <a:r>
              <a:rPr lang="it-IT" sz="1021" dirty="0" err="1">
                <a:latin typeface="Palatino" charset="0"/>
                <a:ea typeface="Palatino" charset="0"/>
                <a:cs typeface="Palatino" charset="0"/>
              </a:rPr>
              <a:t>analysis</a:t>
            </a:r>
            <a:r>
              <a:rPr lang="it-IT" sz="1021" dirty="0">
                <a:latin typeface="Palatino" charset="0"/>
                <a:ea typeface="Palatino" charset="0"/>
                <a:cs typeface="Palatino" charset="0"/>
              </a:rPr>
              <a:t>. </a:t>
            </a:r>
          </a:p>
          <a:p>
            <a:endParaRPr lang="it-IT" sz="1021" dirty="0">
              <a:latin typeface="Palatino" charset="0"/>
              <a:ea typeface="Palatino" charset="0"/>
              <a:cs typeface="Palatino" charset="0"/>
            </a:endParaRPr>
          </a:p>
          <a:p>
            <a:endParaRPr lang="en-US" sz="1050" dirty="0">
              <a:latin typeface="Palatino" charset="0"/>
              <a:ea typeface="Palatino" charset="0"/>
              <a:cs typeface="Palatino" charset="0"/>
            </a:endParaRPr>
          </a:p>
          <a:p>
            <a:pPr lvl="0"/>
            <a:endParaRPr lang="en-US" sz="1050" dirty="0">
              <a:latin typeface="Palatino" charset="0"/>
              <a:ea typeface="Palatino" charset="0"/>
              <a:cs typeface="Palatino" charset="0"/>
            </a:endParaRPr>
          </a:p>
          <a:p>
            <a:pPr lvl="0"/>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a:latin typeface="Palatino" charset="0"/>
              <a:ea typeface="Palatino" charset="0"/>
              <a:cs typeface="Palatino" charset="0"/>
            </a:endParaRPr>
          </a:p>
        </p:txBody>
      </p:sp>
      <p:sp>
        <p:nvSpPr>
          <p:cNvPr id="48" name="TextBox 47"/>
          <p:cNvSpPr txBox="1"/>
          <p:nvPr/>
        </p:nvSpPr>
        <p:spPr>
          <a:xfrm>
            <a:off x="2177802" y="9169991"/>
            <a:ext cx="2592916"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Purpose</a:t>
            </a:r>
          </a:p>
        </p:txBody>
      </p:sp>
      <p:sp>
        <p:nvSpPr>
          <p:cNvPr id="49" name="TextBox 48"/>
          <p:cNvSpPr txBox="1"/>
          <p:nvPr/>
        </p:nvSpPr>
        <p:spPr>
          <a:xfrm>
            <a:off x="409480" y="13512143"/>
            <a:ext cx="5523003"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Heat-Stress + Desiccation Exposure</a:t>
            </a:r>
          </a:p>
        </p:txBody>
      </p:sp>
      <p:sp>
        <p:nvSpPr>
          <p:cNvPr id="50" name="TextBox 49"/>
          <p:cNvSpPr txBox="1"/>
          <p:nvPr/>
        </p:nvSpPr>
        <p:spPr>
          <a:xfrm>
            <a:off x="5793289" y="12626583"/>
            <a:ext cx="7841349" cy="458908"/>
          </a:xfrm>
          <a:prstGeom prst="rect">
            <a:avLst/>
          </a:prstGeom>
          <a:noFill/>
        </p:spPr>
        <p:txBody>
          <a:bodyPr wrap="square" rtlCol="0">
            <a:spAutoFit/>
          </a:bodyPr>
          <a:lstStyle/>
          <a:p>
            <a:pPr algn="ctr"/>
            <a:r>
              <a:rPr lang="en-US" sz="2382" b="1" dirty="0">
                <a:solidFill>
                  <a:srgbClr val="0070C0"/>
                </a:solidFill>
                <a:latin typeface="Palatino" charset="0"/>
                <a:ea typeface="Palatino" charset="0"/>
                <a:cs typeface="Palatino" charset="0"/>
              </a:rPr>
              <a:t>Global DNA Methylation Analysis Using ELISA Assay</a:t>
            </a:r>
          </a:p>
        </p:txBody>
      </p:sp>
      <p:sp>
        <p:nvSpPr>
          <p:cNvPr id="21" name="TextBox 20"/>
          <p:cNvSpPr txBox="1"/>
          <p:nvPr/>
        </p:nvSpPr>
        <p:spPr>
          <a:xfrm>
            <a:off x="14528439" y="3137127"/>
            <a:ext cx="4884385"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Conclusions/Discussion</a:t>
            </a:r>
          </a:p>
        </p:txBody>
      </p:sp>
      <p:sp>
        <p:nvSpPr>
          <p:cNvPr id="22" name="TextBox 21"/>
          <p:cNvSpPr txBox="1"/>
          <p:nvPr/>
        </p:nvSpPr>
        <p:spPr>
          <a:xfrm>
            <a:off x="15379458" y="15735374"/>
            <a:ext cx="1941869"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Implications</a:t>
            </a:r>
          </a:p>
        </p:txBody>
      </p:sp>
      <p:sp>
        <p:nvSpPr>
          <p:cNvPr id="97" name="Rectangle 96"/>
          <p:cNvSpPr/>
          <p:nvPr/>
        </p:nvSpPr>
        <p:spPr>
          <a:xfrm>
            <a:off x="14016768" y="3703212"/>
            <a:ext cx="4764024" cy="1189184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98" name="Rectangle 97"/>
          <p:cNvSpPr/>
          <p:nvPr/>
        </p:nvSpPr>
        <p:spPr>
          <a:xfrm>
            <a:off x="14026896" y="16247926"/>
            <a:ext cx="4764024" cy="52076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6" name="TextBox 5"/>
          <p:cNvSpPr txBox="1"/>
          <p:nvPr/>
        </p:nvSpPr>
        <p:spPr>
          <a:xfrm>
            <a:off x="14032711" y="16261495"/>
            <a:ext cx="4698725" cy="3234219"/>
          </a:xfrm>
          <a:prstGeom prst="rect">
            <a:avLst/>
          </a:prstGeom>
          <a:noFill/>
        </p:spPr>
        <p:txBody>
          <a:bodyPr wrap="square" rtlCol="0">
            <a:spAutoFit/>
          </a:bodyPr>
          <a:lstStyle/>
          <a:p>
            <a:pPr marL="145850" indent="-145850" defTabSz="777867">
              <a:buFont typeface="Wingdings" charset="2"/>
              <a:buChar char="§"/>
              <a:defRPr/>
            </a:pPr>
            <a:r>
              <a:rPr lang="en-US" sz="1021" dirty="0">
                <a:latin typeface="Palatino" charset="0"/>
                <a:ea typeface="Palatino" charset="0"/>
                <a:cs typeface="Palatino" charset="0"/>
              </a:rPr>
              <a:t>Results indicate that global warming stressors (desiccation/elevated temperatures) can alter the epigenetic/subcellular landscape of aquatic organisms.</a:t>
            </a:r>
          </a:p>
          <a:p>
            <a:pPr marL="145850" indent="-145850" defTabSz="777867">
              <a:buFont typeface="Wingdings" charset="2"/>
              <a:buChar char="§"/>
              <a:defRPr/>
            </a:pPr>
            <a:r>
              <a:rPr lang="en-US" sz="1021" dirty="0">
                <a:latin typeface="Palatino" charset="0"/>
                <a:ea typeface="Palatino" charset="0"/>
                <a:cs typeface="Palatino" charset="0"/>
              </a:rPr>
              <a:t>qPCR/DNA methylation analysis revealed molecular stress responses in Pacific oysters which cannot be detected by crude mortality assays. </a:t>
            </a:r>
          </a:p>
          <a:p>
            <a:pPr marL="145850" indent="-145850" defTabSz="777867">
              <a:buFont typeface="Wingdings" charset="2"/>
              <a:buChar char="§"/>
              <a:defRPr/>
            </a:pPr>
            <a:r>
              <a:rPr lang="en-US" sz="1021" dirty="0">
                <a:latin typeface="Palatino" charset="0"/>
                <a:ea typeface="Palatino" charset="0"/>
                <a:cs typeface="Palatino" charset="0"/>
              </a:rPr>
              <a:t>Global DNA methylation analysis showed that epigenetic modifications and gene regulatory activity are affected by global-warming stressors and are differentially expressed in diploids and triploids. </a:t>
            </a:r>
          </a:p>
          <a:p>
            <a:pPr marL="145850" indent="-145850" defTabSz="777867">
              <a:buFont typeface="Wingdings" charset="2"/>
              <a:buChar char="§"/>
              <a:defRPr/>
            </a:pPr>
            <a:r>
              <a:rPr lang="en-US" sz="1021" dirty="0">
                <a:latin typeface="Palatino" charset="0"/>
                <a:ea typeface="Palatino" charset="0"/>
                <a:cs typeface="Palatino" charset="0"/>
              </a:rPr>
              <a:t>COX1-primer qPCR method allowed for examination of changes in relative mitochondrial abundance in response to stress, providing insight into the subcellular mechanisms of stress response. </a:t>
            </a:r>
          </a:p>
          <a:p>
            <a:pPr marL="145850" indent="-145850" defTabSz="777867">
              <a:buFont typeface="Wingdings" charset="2"/>
              <a:buChar char="§"/>
              <a:defRPr/>
            </a:pPr>
            <a:r>
              <a:rPr lang="en-US" sz="1021" dirty="0">
                <a:latin typeface="Palatino" charset="0"/>
                <a:ea typeface="Palatino" charset="0"/>
                <a:cs typeface="Palatino" charset="0"/>
              </a:rPr>
              <a:t>Results suggest that triploids are less effective at responding to stress, leading to decreased performance and potential mortality in stressful conditions.</a:t>
            </a:r>
          </a:p>
          <a:p>
            <a:pPr marL="145850" indent="-145850" defTabSz="777867">
              <a:buFont typeface="Wingdings" charset="2"/>
              <a:buChar char="§"/>
            </a:pPr>
            <a:r>
              <a:rPr lang="en-US" sz="1021" dirty="0">
                <a:latin typeface="Palatino" charset="0"/>
                <a:ea typeface="Palatino" charset="0"/>
                <a:cs typeface="Palatino" charset="0"/>
              </a:rPr>
              <a:t>Further interpretation suggest that diploids may exhibit greater phenotypic plasticity than triploids in stressful conditions, as evidenced by the increase in diploids in both mitochondrial abundance and 5-mC methylation to heat-stress/desiccation.</a:t>
            </a:r>
          </a:p>
          <a:p>
            <a:pPr marL="145850" indent="-145850" defTabSz="777867">
              <a:buFont typeface="Wingdings" charset="2"/>
              <a:buChar char="§"/>
            </a:pPr>
            <a:r>
              <a:rPr lang="en-US" sz="1021" dirty="0">
                <a:latin typeface="Palatino" charset="0"/>
                <a:ea typeface="Palatino" charset="0"/>
                <a:cs typeface="Palatino" charset="0"/>
              </a:rPr>
              <a:t>Has far-ranging implications for the aquaculture industry where triploid performance in stressful conditions is economically crucial. </a:t>
            </a:r>
          </a:p>
        </p:txBody>
      </p:sp>
      <p:sp>
        <p:nvSpPr>
          <p:cNvPr id="75" name="Rectangle 74"/>
          <p:cNvSpPr/>
          <p:nvPr/>
        </p:nvSpPr>
        <p:spPr>
          <a:xfrm>
            <a:off x="5618548" y="19655296"/>
            <a:ext cx="8019288" cy="4604228"/>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71" name="TextBox 70"/>
          <p:cNvSpPr txBox="1"/>
          <p:nvPr/>
        </p:nvSpPr>
        <p:spPr>
          <a:xfrm>
            <a:off x="1147825" y="17813883"/>
            <a:ext cx="3515734"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Methodology Overview</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766" y="6076966"/>
            <a:ext cx="2304710" cy="1548476"/>
          </a:xfrm>
          <a:prstGeom prst="rect">
            <a:avLst/>
          </a:prstGeom>
        </p:spPr>
      </p:pic>
      <p:sp>
        <p:nvSpPr>
          <p:cNvPr id="147" name="Rectangle 146"/>
          <p:cNvSpPr/>
          <p:nvPr/>
        </p:nvSpPr>
        <p:spPr>
          <a:xfrm>
            <a:off x="14023597" y="22414436"/>
            <a:ext cx="4764024" cy="183794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153" name="TextBox 152"/>
          <p:cNvSpPr txBox="1"/>
          <p:nvPr/>
        </p:nvSpPr>
        <p:spPr>
          <a:xfrm>
            <a:off x="14437673" y="21859235"/>
            <a:ext cx="4148666"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Future Research Directions</a:t>
            </a:r>
          </a:p>
        </p:txBody>
      </p:sp>
      <p:grpSp>
        <p:nvGrpSpPr>
          <p:cNvPr id="112" name="Group 111"/>
          <p:cNvGrpSpPr/>
          <p:nvPr/>
        </p:nvGrpSpPr>
        <p:grpSpPr>
          <a:xfrm>
            <a:off x="14266251" y="8376769"/>
            <a:ext cx="4476597" cy="3145014"/>
            <a:chOff x="14250651" y="9170305"/>
            <a:chExt cx="4476597" cy="3145014"/>
          </a:xfrm>
        </p:grpSpPr>
        <p:sp>
          <p:nvSpPr>
            <p:cNvPr id="228" name="Rounded Rectangle 227"/>
            <p:cNvSpPr/>
            <p:nvPr/>
          </p:nvSpPr>
          <p:spPr>
            <a:xfrm>
              <a:off x="16496406" y="11513895"/>
              <a:ext cx="2129679" cy="801424"/>
            </a:xfrm>
            <a:prstGeom prst="roundRect">
              <a:avLst/>
            </a:prstGeom>
            <a:solidFill>
              <a:srgbClr val="7E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extBox 181"/>
            <p:cNvSpPr txBox="1"/>
            <p:nvPr/>
          </p:nvSpPr>
          <p:spPr>
            <a:xfrm>
              <a:off x="14250651" y="10411365"/>
              <a:ext cx="1088443" cy="276999"/>
            </a:xfrm>
            <a:prstGeom prst="rect">
              <a:avLst/>
            </a:prstGeom>
            <a:noFill/>
          </p:spPr>
          <p:txBody>
            <a:bodyPr wrap="square" rtlCol="0">
              <a:spAutoFit/>
            </a:bodyPr>
            <a:lstStyle/>
            <a:p>
              <a:r>
                <a:rPr lang="en-US" sz="1200" b="1" dirty="0">
                  <a:latin typeface="Palatino" charset="0"/>
                  <a:ea typeface="Palatino" charset="0"/>
                  <a:cs typeface="Palatino" charset="0"/>
                </a:rPr>
                <a:t>Diploid</a:t>
              </a:r>
            </a:p>
          </p:txBody>
        </p:sp>
        <p:cxnSp>
          <p:nvCxnSpPr>
            <p:cNvPr id="53" name="Elbow Connector 52"/>
            <p:cNvCxnSpPr/>
            <p:nvPr/>
          </p:nvCxnSpPr>
          <p:spPr>
            <a:xfrm>
              <a:off x="15186754" y="11155092"/>
              <a:ext cx="1232821" cy="778110"/>
            </a:xfrm>
            <a:prstGeom prst="bentConnector3">
              <a:avLst>
                <a:gd name="adj1" fmla="val 50000"/>
              </a:avLst>
            </a:prstGeom>
            <a:ln w="76200">
              <a:solidFill>
                <a:srgbClr val="029DF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15171393" y="10900569"/>
              <a:ext cx="1241244"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182"/>
            <p:cNvCxnSpPr/>
            <p:nvPr/>
          </p:nvCxnSpPr>
          <p:spPr>
            <a:xfrm flipV="1">
              <a:off x="15178635" y="9708861"/>
              <a:ext cx="1211374" cy="925465"/>
            </a:xfrm>
            <a:prstGeom prst="bentConnector3">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16488246" y="9170305"/>
              <a:ext cx="2239002" cy="1089401"/>
              <a:chOff x="16478082" y="9124687"/>
              <a:chExt cx="2239002" cy="1193387"/>
            </a:xfrm>
          </p:grpSpPr>
          <p:sp>
            <p:nvSpPr>
              <p:cNvPr id="105" name="Rounded Rectangle 104"/>
              <p:cNvSpPr/>
              <p:nvPr/>
            </p:nvSpPr>
            <p:spPr>
              <a:xfrm>
                <a:off x="16496879" y="9124687"/>
                <a:ext cx="2129679" cy="1193387"/>
              </a:xfrm>
              <a:prstGeom prst="roundRect">
                <a:avLst/>
              </a:prstGeom>
              <a:solidFill>
                <a:srgbClr val="F57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6478082" y="9137089"/>
                <a:ext cx="2239002" cy="1132839"/>
              </a:xfrm>
              <a:prstGeom prst="rect">
                <a:avLst/>
              </a:prstGeom>
              <a:noFill/>
            </p:spPr>
            <p:txBody>
              <a:bodyPr wrap="square" rtlCol="0">
                <a:spAutoFit/>
              </a:bodyPr>
              <a:lstStyle/>
              <a:p>
                <a:pPr algn="ctr"/>
                <a:r>
                  <a:rPr lang="en-US" sz="1020" b="1" dirty="0">
                    <a:latin typeface="Palatino" charset="0"/>
                    <a:ea typeface="Palatino" charset="0"/>
                    <a:cs typeface="Palatino" charset="0"/>
                  </a:rPr>
                  <a:t>Alterations in gene regulatory activity, immune response, and metabolic regulatory activity</a:t>
                </a:r>
              </a:p>
              <a:p>
                <a:pPr marL="171450" indent="-171450">
                  <a:buFont typeface="Arial" charset="0"/>
                  <a:buChar char="•"/>
                </a:pPr>
                <a:r>
                  <a:rPr lang="en-US" sz="1020" dirty="0">
                    <a:latin typeface="Palatino" charset="0"/>
                    <a:ea typeface="Palatino" charset="0"/>
                    <a:cs typeface="Palatino" charset="0"/>
                  </a:rPr>
                  <a:t>HATHaP2: Upregulated</a:t>
                </a:r>
              </a:p>
              <a:p>
                <a:pPr marL="171450" indent="-171450">
                  <a:buFont typeface="Arial" charset="0"/>
                  <a:buChar char="•"/>
                </a:pPr>
                <a:r>
                  <a:rPr lang="en-US" sz="1020" dirty="0">
                    <a:latin typeface="Palatino" charset="0"/>
                    <a:ea typeface="Palatino" charset="0"/>
                    <a:cs typeface="Palatino" charset="0"/>
                  </a:rPr>
                  <a:t>ATP </a:t>
                </a:r>
                <a:r>
                  <a:rPr lang="en-US" sz="1020" dirty="0" err="1">
                    <a:latin typeface="Palatino" charset="0"/>
                    <a:ea typeface="Palatino" charset="0"/>
                    <a:cs typeface="Palatino" charset="0"/>
                  </a:rPr>
                  <a:t>Synthetase</a:t>
                </a:r>
                <a:r>
                  <a:rPr lang="en-US" sz="1020" dirty="0">
                    <a:latin typeface="Palatino" charset="0"/>
                    <a:ea typeface="Palatino" charset="0"/>
                    <a:cs typeface="Palatino" charset="0"/>
                  </a:rPr>
                  <a:t>: Downregulated</a:t>
                </a:r>
              </a:p>
              <a:p>
                <a:pPr marL="171450" indent="-171450">
                  <a:buFont typeface="Arial" charset="0"/>
                  <a:buChar char="•"/>
                </a:pPr>
                <a:r>
                  <a:rPr lang="en-US" sz="1020" dirty="0">
                    <a:latin typeface="Palatino" charset="0"/>
                    <a:ea typeface="Palatino" charset="0"/>
                    <a:cs typeface="Palatino" charset="0"/>
                  </a:rPr>
                  <a:t>HSP90: Upregulated </a:t>
                </a:r>
              </a:p>
            </p:txBody>
          </p:sp>
        </p:grpSp>
        <p:grpSp>
          <p:nvGrpSpPr>
            <p:cNvPr id="109" name="Group 108"/>
            <p:cNvGrpSpPr/>
            <p:nvPr/>
          </p:nvGrpSpPr>
          <p:grpSpPr>
            <a:xfrm>
              <a:off x="16507043" y="10329035"/>
              <a:ext cx="2129679" cy="1097549"/>
              <a:chOff x="16507043" y="10329035"/>
              <a:chExt cx="2129679" cy="1097549"/>
            </a:xfrm>
          </p:grpSpPr>
          <p:sp>
            <p:nvSpPr>
              <p:cNvPr id="227" name="Rounded Rectangle 226"/>
              <p:cNvSpPr/>
              <p:nvPr/>
            </p:nvSpPr>
            <p:spPr>
              <a:xfrm>
                <a:off x="16507043" y="10354056"/>
                <a:ext cx="2129679" cy="1072528"/>
              </a:xfrm>
              <a:prstGeom prst="roundRect">
                <a:avLst/>
              </a:prstGeom>
              <a:solidFill>
                <a:srgbClr val="BFE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p:cNvSpPr txBox="1"/>
              <p:nvPr/>
            </p:nvSpPr>
            <p:spPr>
              <a:xfrm>
                <a:off x="16509743" y="10329035"/>
                <a:ext cx="2056411" cy="563231"/>
              </a:xfrm>
              <a:prstGeom prst="rect">
                <a:avLst/>
              </a:prstGeom>
              <a:noFill/>
            </p:spPr>
            <p:txBody>
              <a:bodyPr wrap="square" rtlCol="0">
                <a:spAutoFit/>
              </a:bodyPr>
              <a:lstStyle/>
              <a:p>
                <a:pPr algn="ctr"/>
                <a:r>
                  <a:rPr lang="en-US" sz="1020" b="1" dirty="0" err="1">
                    <a:latin typeface="Palatino" charset="0"/>
                    <a:ea typeface="Palatino" charset="0"/>
                    <a:cs typeface="Palatino" charset="0"/>
                  </a:rPr>
                  <a:t>Hypermethylation</a:t>
                </a:r>
                <a:r>
                  <a:rPr lang="en-US" sz="1020" b="1" dirty="0">
                    <a:latin typeface="Palatino" charset="0"/>
                    <a:ea typeface="Palatino" charset="0"/>
                    <a:cs typeface="Palatino" charset="0"/>
                  </a:rPr>
                  <a:t> response: </a:t>
                </a:r>
              </a:p>
              <a:p>
                <a:pPr algn="ctr"/>
                <a:r>
                  <a:rPr lang="en-US" sz="1020" dirty="0">
                    <a:latin typeface="Palatino" charset="0"/>
                    <a:ea typeface="Palatino" charset="0"/>
                    <a:cs typeface="Palatino" charset="0"/>
                  </a:rPr>
                  <a:t>Increase in gene regulatory activity in response to stress</a:t>
                </a:r>
              </a:p>
            </p:txBody>
          </p:sp>
        </p:grpSp>
        <p:sp>
          <p:nvSpPr>
            <p:cNvPr id="186" name="TextBox 185"/>
            <p:cNvSpPr txBox="1"/>
            <p:nvPr/>
          </p:nvSpPr>
          <p:spPr>
            <a:xfrm>
              <a:off x="16533329" y="11566899"/>
              <a:ext cx="2062519" cy="720197"/>
            </a:xfrm>
            <a:prstGeom prst="rect">
              <a:avLst/>
            </a:prstGeom>
            <a:noFill/>
          </p:spPr>
          <p:txBody>
            <a:bodyPr wrap="square" rtlCol="0">
              <a:spAutoFit/>
            </a:bodyPr>
            <a:lstStyle/>
            <a:p>
              <a:pPr algn="ctr"/>
              <a:r>
                <a:rPr lang="en-US" sz="1020" dirty="0">
                  <a:latin typeface="Palatino" charset="0"/>
                  <a:ea typeface="Palatino" charset="0"/>
                  <a:cs typeface="Palatino" charset="0"/>
                </a:rPr>
                <a:t>Able to launch a </a:t>
              </a:r>
              <a:r>
                <a:rPr lang="en-US" sz="1020" b="1" dirty="0">
                  <a:latin typeface="Palatino" charset="0"/>
                  <a:ea typeface="Palatino" charset="0"/>
                  <a:cs typeface="Palatino" charset="0"/>
                </a:rPr>
                <a:t>mitochondrial biogenesis response </a:t>
              </a:r>
              <a:r>
                <a:rPr lang="en-US" sz="1020" dirty="0">
                  <a:latin typeface="Palatino" charset="0"/>
                  <a:ea typeface="Palatino" charset="0"/>
                  <a:cs typeface="Palatino" charset="0"/>
                </a:rPr>
                <a:t>to meet increasing energy demands of the cell </a:t>
              </a:r>
            </a:p>
          </p:txBody>
        </p:sp>
      </p:grpSp>
      <p:grpSp>
        <p:nvGrpSpPr>
          <p:cNvPr id="113" name="Group 112"/>
          <p:cNvGrpSpPr/>
          <p:nvPr/>
        </p:nvGrpSpPr>
        <p:grpSpPr>
          <a:xfrm>
            <a:off x="14250813" y="11952324"/>
            <a:ext cx="4476674" cy="3014637"/>
            <a:chOff x="14222072" y="11155560"/>
            <a:chExt cx="4476674" cy="3014637"/>
          </a:xfrm>
        </p:grpSpPr>
        <p:sp>
          <p:nvSpPr>
            <p:cNvPr id="187" name="TextBox 186"/>
            <p:cNvSpPr txBox="1"/>
            <p:nvPr/>
          </p:nvSpPr>
          <p:spPr>
            <a:xfrm>
              <a:off x="14222072" y="12536814"/>
              <a:ext cx="1094645" cy="276999"/>
            </a:xfrm>
            <a:prstGeom prst="rect">
              <a:avLst/>
            </a:prstGeom>
            <a:noFill/>
          </p:spPr>
          <p:txBody>
            <a:bodyPr wrap="square" rtlCol="0">
              <a:spAutoFit/>
            </a:bodyPr>
            <a:lstStyle/>
            <a:p>
              <a:r>
                <a:rPr lang="en-US" sz="1200" b="1" dirty="0">
                  <a:latin typeface="Palatino" charset="0"/>
                  <a:ea typeface="Palatino" charset="0"/>
                  <a:cs typeface="Palatino" charset="0"/>
                </a:rPr>
                <a:t>Triploid</a:t>
              </a:r>
            </a:p>
          </p:txBody>
        </p:sp>
        <p:cxnSp>
          <p:nvCxnSpPr>
            <p:cNvPr id="192" name="Straight Arrow Connector 191"/>
            <p:cNvCxnSpPr/>
            <p:nvPr/>
          </p:nvCxnSpPr>
          <p:spPr>
            <a:xfrm flipV="1">
              <a:off x="15165190" y="13126774"/>
              <a:ext cx="1234306" cy="1177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Elbow Connector 192"/>
            <p:cNvCxnSpPr/>
            <p:nvPr/>
          </p:nvCxnSpPr>
          <p:spPr>
            <a:xfrm>
              <a:off x="15165190" y="13416444"/>
              <a:ext cx="1207469" cy="753753"/>
            </a:xfrm>
            <a:prstGeom prst="bentConnector3">
              <a:avLst>
                <a:gd name="adj1" fmla="val 50000"/>
              </a:avLst>
            </a:prstGeom>
            <a:ln w="76200">
              <a:solidFill>
                <a:srgbClr val="029DF2"/>
              </a:solidFill>
              <a:tailEnd type="triangl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16459744" y="11155560"/>
              <a:ext cx="2239002" cy="1226718"/>
              <a:chOff x="16388067" y="9031780"/>
              <a:chExt cx="2239002" cy="1226718"/>
            </a:xfrm>
          </p:grpSpPr>
          <p:sp>
            <p:nvSpPr>
              <p:cNvPr id="237" name="Rounded Rectangle 236"/>
              <p:cNvSpPr/>
              <p:nvPr/>
            </p:nvSpPr>
            <p:spPr>
              <a:xfrm>
                <a:off x="16399569" y="9031780"/>
                <a:ext cx="2129679" cy="1088136"/>
              </a:xfrm>
              <a:prstGeom prst="roundRect">
                <a:avLst/>
              </a:prstGeom>
              <a:solidFill>
                <a:srgbClr val="F57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p:cNvSpPr txBox="1"/>
              <p:nvPr/>
            </p:nvSpPr>
            <p:spPr>
              <a:xfrm>
                <a:off x="16388067" y="9067403"/>
                <a:ext cx="2239002" cy="1191095"/>
              </a:xfrm>
              <a:prstGeom prst="rect">
                <a:avLst/>
              </a:prstGeom>
              <a:noFill/>
            </p:spPr>
            <p:txBody>
              <a:bodyPr wrap="square" rtlCol="0">
                <a:spAutoFit/>
              </a:bodyPr>
              <a:lstStyle/>
              <a:p>
                <a:pPr algn="ctr"/>
                <a:r>
                  <a:rPr lang="en-US" sz="1020" b="1" dirty="0">
                    <a:latin typeface="Palatino" charset="0"/>
                    <a:ea typeface="Palatino" charset="0"/>
                    <a:cs typeface="Palatino" charset="0"/>
                  </a:rPr>
                  <a:t>Alterations in gene regulatory activity, immune response, and metabolic regulatory activity</a:t>
                </a:r>
              </a:p>
              <a:p>
                <a:pPr marL="171450" indent="-171450">
                  <a:buFont typeface="Arial" charset="0"/>
                  <a:buChar char="•"/>
                </a:pPr>
                <a:r>
                  <a:rPr lang="en-US" sz="1020" dirty="0">
                    <a:latin typeface="Palatino" charset="0"/>
                    <a:ea typeface="Palatino" charset="0"/>
                    <a:cs typeface="Palatino" charset="0"/>
                  </a:rPr>
                  <a:t>HATHaP2: upregulated</a:t>
                </a:r>
              </a:p>
              <a:p>
                <a:pPr marL="171450" indent="-171450">
                  <a:buFont typeface="Arial" charset="0"/>
                  <a:buChar char="•"/>
                </a:pPr>
                <a:r>
                  <a:rPr lang="en-US" sz="1020" dirty="0">
                    <a:latin typeface="Palatino" charset="0"/>
                    <a:ea typeface="Palatino" charset="0"/>
                    <a:cs typeface="Palatino" charset="0"/>
                  </a:rPr>
                  <a:t>ATP </a:t>
                </a:r>
                <a:r>
                  <a:rPr lang="en-US" sz="1020" dirty="0" err="1">
                    <a:latin typeface="Palatino" charset="0"/>
                    <a:ea typeface="Palatino" charset="0"/>
                    <a:cs typeface="Palatino" charset="0"/>
                  </a:rPr>
                  <a:t>synthetase</a:t>
                </a:r>
                <a:r>
                  <a:rPr lang="en-US" sz="1020" dirty="0">
                    <a:latin typeface="Palatino" charset="0"/>
                    <a:ea typeface="Palatino" charset="0"/>
                    <a:cs typeface="Palatino" charset="0"/>
                  </a:rPr>
                  <a:t>: Downregulated</a:t>
                </a:r>
              </a:p>
              <a:p>
                <a:pPr marL="171450" indent="-171450">
                  <a:buFont typeface="Arial" charset="0"/>
                  <a:buChar char="•"/>
                </a:pPr>
                <a:r>
                  <a:rPr lang="en-US" sz="1020" dirty="0">
                    <a:latin typeface="Palatino" charset="0"/>
                    <a:ea typeface="Palatino" charset="0"/>
                    <a:cs typeface="Palatino" charset="0"/>
                  </a:rPr>
                  <a:t>HSP90: Upregulated </a:t>
                </a:r>
              </a:p>
              <a:p>
                <a:endParaRPr lang="en-US" sz="1020" dirty="0">
                  <a:latin typeface="Palatino" charset="0"/>
                  <a:ea typeface="Palatino" charset="0"/>
                  <a:cs typeface="Palatino" charset="0"/>
                </a:endParaRPr>
              </a:p>
            </p:txBody>
          </p:sp>
        </p:grpSp>
        <p:grpSp>
          <p:nvGrpSpPr>
            <p:cNvPr id="239" name="Group 238"/>
            <p:cNvGrpSpPr/>
            <p:nvPr/>
          </p:nvGrpSpPr>
          <p:grpSpPr>
            <a:xfrm>
              <a:off x="16472292" y="12373553"/>
              <a:ext cx="2136643" cy="1321758"/>
              <a:chOff x="16447209" y="10215875"/>
              <a:chExt cx="2136643" cy="1321758"/>
            </a:xfrm>
          </p:grpSpPr>
          <p:sp>
            <p:nvSpPr>
              <p:cNvPr id="240" name="Rounded Rectangle 239"/>
              <p:cNvSpPr/>
              <p:nvPr/>
            </p:nvSpPr>
            <p:spPr>
              <a:xfrm>
                <a:off x="16454173" y="10215875"/>
                <a:ext cx="2129679" cy="1321758"/>
              </a:xfrm>
              <a:prstGeom prst="roundRect">
                <a:avLst/>
              </a:prstGeom>
              <a:solidFill>
                <a:srgbClr val="BFE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16447209" y="10234652"/>
                <a:ext cx="2136205" cy="720197"/>
              </a:xfrm>
              <a:prstGeom prst="rect">
                <a:avLst/>
              </a:prstGeom>
              <a:noFill/>
            </p:spPr>
            <p:txBody>
              <a:bodyPr wrap="square" rtlCol="0">
                <a:spAutoFit/>
              </a:bodyPr>
              <a:lstStyle/>
              <a:p>
                <a:pPr algn="ctr"/>
                <a:r>
                  <a:rPr lang="en-US" sz="1020" b="1" dirty="0">
                    <a:latin typeface="Palatino" charset="0"/>
                    <a:ea typeface="Palatino" charset="0"/>
                    <a:cs typeface="Palatino" charset="0"/>
                  </a:rPr>
                  <a:t>No methylation response: </a:t>
                </a:r>
              </a:p>
              <a:p>
                <a:pPr algn="ctr"/>
                <a:r>
                  <a:rPr lang="en-US" sz="1020" dirty="0">
                    <a:latin typeface="Palatino" charset="0"/>
                    <a:ea typeface="Palatino" charset="0"/>
                    <a:cs typeface="Palatino" charset="0"/>
                  </a:rPr>
                  <a:t>Possible inability to incite specific epigenetic modifications in response to stress</a:t>
                </a:r>
              </a:p>
            </p:txBody>
          </p:sp>
        </p:grpSp>
      </p:grpSp>
      <p:sp>
        <p:nvSpPr>
          <p:cNvPr id="249" name="TextBox 248"/>
          <p:cNvSpPr txBox="1"/>
          <p:nvPr/>
        </p:nvSpPr>
        <p:spPr>
          <a:xfrm>
            <a:off x="14016768" y="22452890"/>
            <a:ext cx="4667250" cy="2134559"/>
          </a:xfrm>
          <a:prstGeom prst="rect">
            <a:avLst/>
          </a:prstGeom>
          <a:noFill/>
        </p:spPr>
        <p:txBody>
          <a:bodyPr wrap="square" rtlCol="0">
            <a:spAutoFit/>
          </a:bodyPr>
          <a:lstStyle/>
          <a:p>
            <a:pPr marL="145850" indent="-145850" defTabSz="777867">
              <a:buFont typeface="Wingdings" charset="2"/>
              <a:buChar char="§"/>
              <a:defRPr/>
            </a:pPr>
            <a:r>
              <a:rPr lang="en-US" sz="1021" dirty="0">
                <a:latin typeface="Palatino" charset="0"/>
                <a:ea typeface="Palatino" charset="0"/>
                <a:cs typeface="Palatino" charset="0"/>
              </a:rPr>
              <a:t>Identifying potential changes in histone modification/chromatin accessibility as a stress response using ATAC-seq.</a:t>
            </a:r>
          </a:p>
          <a:p>
            <a:pPr marL="145850" indent="-145850" defTabSz="777867">
              <a:buFont typeface="Wingdings" charset="2"/>
              <a:buChar char="§"/>
              <a:defRPr/>
            </a:pPr>
            <a:r>
              <a:rPr lang="en-US" sz="1021" dirty="0">
                <a:latin typeface="Palatino" charset="0"/>
                <a:ea typeface="Palatino" charset="0"/>
                <a:cs typeface="Palatino" charset="0"/>
              </a:rPr>
              <a:t>Using proteomic analyses to characterize differences in protein abundance between stressed and non-stressed oysters. </a:t>
            </a:r>
          </a:p>
          <a:p>
            <a:pPr marL="145850" indent="-145850" defTabSz="777867">
              <a:buFont typeface="Wingdings" charset="2"/>
              <a:buChar char="§"/>
              <a:defRPr/>
            </a:pPr>
            <a:r>
              <a:rPr lang="en-US" sz="1021" dirty="0">
                <a:latin typeface="Palatino" charset="0"/>
                <a:ea typeface="Palatino" charset="0"/>
                <a:cs typeface="Palatino" charset="0"/>
              </a:rPr>
              <a:t>Exposing oysters to single-stressors and multi-stressors to characterize stress response interactions (additivity, synergism, antagonism) on a molecular level.</a:t>
            </a:r>
          </a:p>
          <a:p>
            <a:pPr marL="145850" indent="-145850" defTabSz="777867">
              <a:buFont typeface="Wingdings" charset="2"/>
              <a:buChar char="§"/>
              <a:defRPr/>
            </a:pPr>
            <a:r>
              <a:rPr lang="en-US" sz="1021" dirty="0">
                <a:latin typeface="Palatino" charset="0"/>
                <a:ea typeface="Palatino" charset="0"/>
                <a:cs typeface="Palatino" charset="0"/>
              </a:rPr>
              <a:t>Conducting physiological assays (i.e. shell strength, whole-body weight) to determine relative susceptibility of triploid/diploid oysters to environmental change. Correlating physiological stress responses to changes on a molecular level is a next generation area of study.</a:t>
            </a:r>
          </a:p>
          <a:p>
            <a:pPr marL="145850" indent="-145850" defTabSz="777867">
              <a:buFont typeface="Wingdings" charset="2"/>
              <a:buChar char="§"/>
              <a:defRPr/>
            </a:pPr>
            <a:endParaRPr lang="en-US" sz="1021" dirty="0">
              <a:latin typeface="Palatino" charset="0"/>
              <a:ea typeface="Palatino" charset="0"/>
              <a:cs typeface="Palatino" charset="0"/>
            </a:endParaRPr>
          </a:p>
          <a:p>
            <a:pPr marL="145850" indent="-145850" defTabSz="777867">
              <a:buFont typeface="Wingdings" charset="2"/>
              <a:buChar char="§"/>
              <a:defRPr/>
            </a:pPr>
            <a:endParaRPr lang="en-US" sz="1021" dirty="0">
              <a:latin typeface="Palatino" charset="0"/>
              <a:ea typeface="Palatino" charset="0"/>
              <a:cs typeface="Palatino" charset="0"/>
            </a:endParaRPr>
          </a:p>
        </p:txBody>
      </p:sp>
      <p:sp>
        <p:nvSpPr>
          <p:cNvPr id="250" name="Rectangle 249"/>
          <p:cNvSpPr/>
          <p:nvPr/>
        </p:nvSpPr>
        <p:spPr>
          <a:xfrm>
            <a:off x="17870313" y="24268181"/>
            <a:ext cx="1295400" cy="4099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4162848" y="20026972"/>
            <a:ext cx="965710" cy="537510"/>
          </a:xfrm>
          <a:prstGeom prst="rect">
            <a:avLst/>
          </a:prstGeom>
          <a:solidFill>
            <a:srgbClr val="B0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TextBox 252"/>
          <p:cNvSpPr txBox="1"/>
          <p:nvPr/>
        </p:nvSpPr>
        <p:spPr>
          <a:xfrm>
            <a:off x="14096365" y="20024350"/>
            <a:ext cx="1091301" cy="563231"/>
          </a:xfrm>
          <a:prstGeom prst="rect">
            <a:avLst/>
          </a:prstGeom>
          <a:noFill/>
        </p:spPr>
        <p:txBody>
          <a:bodyPr wrap="square" rtlCol="0">
            <a:spAutoFit/>
          </a:bodyPr>
          <a:lstStyle/>
          <a:p>
            <a:pPr algn="ctr"/>
            <a:r>
              <a:rPr lang="en-US" sz="1020" dirty="0">
                <a:latin typeface="Palatino" charset="0"/>
                <a:ea typeface="Palatino" charset="0"/>
                <a:cs typeface="Palatino" charset="0"/>
              </a:rPr>
              <a:t>Global warming exposure</a:t>
            </a:r>
          </a:p>
        </p:txBody>
      </p:sp>
      <p:cxnSp>
        <p:nvCxnSpPr>
          <p:cNvPr id="258" name="Straight Arrow Connector 257"/>
          <p:cNvCxnSpPr/>
          <p:nvPr/>
        </p:nvCxnSpPr>
        <p:spPr>
          <a:xfrm>
            <a:off x="15922324" y="20263947"/>
            <a:ext cx="284738" cy="16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Rectangle 259"/>
          <p:cNvSpPr/>
          <p:nvPr/>
        </p:nvSpPr>
        <p:spPr>
          <a:xfrm>
            <a:off x="16620815" y="20692413"/>
            <a:ext cx="1005341" cy="655958"/>
          </a:xfrm>
          <a:prstGeom prst="rect">
            <a:avLst/>
          </a:prstGeom>
          <a:solidFill>
            <a:srgbClr val="B0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0F2FF"/>
              </a:solidFill>
            </a:endParaRPr>
          </a:p>
        </p:txBody>
      </p:sp>
      <p:sp>
        <p:nvSpPr>
          <p:cNvPr id="261" name="TextBox 260"/>
          <p:cNvSpPr txBox="1"/>
          <p:nvPr/>
        </p:nvSpPr>
        <p:spPr>
          <a:xfrm>
            <a:off x="16584420" y="20663786"/>
            <a:ext cx="1090583" cy="720197"/>
          </a:xfrm>
          <a:prstGeom prst="rect">
            <a:avLst/>
          </a:prstGeom>
          <a:noFill/>
        </p:spPr>
        <p:txBody>
          <a:bodyPr wrap="square" rtlCol="0">
            <a:spAutoFit/>
          </a:bodyPr>
          <a:lstStyle/>
          <a:p>
            <a:pPr algn="ctr"/>
            <a:r>
              <a:rPr lang="en-US" sz="1020" dirty="0">
                <a:latin typeface="Palatino" charset="0"/>
                <a:ea typeface="Palatino" charset="0"/>
                <a:cs typeface="Palatino" charset="0"/>
              </a:rPr>
              <a:t>Potential differences in mitochondrial abundance</a:t>
            </a:r>
          </a:p>
        </p:txBody>
      </p:sp>
      <p:sp>
        <p:nvSpPr>
          <p:cNvPr id="262" name="Rectangle 261"/>
          <p:cNvSpPr/>
          <p:nvPr/>
        </p:nvSpPr>
        <p:spPr>
          <a:xfrm>
            <a:off x="16615724" y="19543709"/>
            <a:ext cx="789615" cy="461858"/>
          </a:xfrm>
          <a:prstGeom prst="rect">
            <a:avLst/>
          </a:prstGeom>
          <a:solidFill>
            <a:srgbClr val="B0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TextBox 262"/>
          <p:cNvSpPr txBox="1"/>
          <p:nvPr/>
        </p:nvSpPr>
        <p:spPr>
          <a:xfrm>
            <a:off x="16615014" y="19557426"/>
            <a:ext cx="822200" cy="249299"/>
          </a:xfrm>
          <a:prstGeom prst="rect">
            <a:avLst/>
          </a:prstGeom>
          <a:noFill/>
        </p:spPr>
        <p:txBody>
          <a:bodyPr wrap="square" rtlCol="0">
            <a:spAutoFit/>
          </a:bodyPr>
          <a:lstStyle/>
          <a:p>
            <a:pPr algn="ctr"/>
            <a:endParaRPr lang="en-US" sz="1020" dirty="0">
              <a:latin typeface="Palatino" charset="0"/>
              <a:ea typeface="Palatino" charset="0"/>
              <a:cs typeface="Palatino" charset="0"/>
            </a:endParaRPr>
          </a:p>
        </p:txBody>
      </p:sp>
      <p:sp>
        <p:nvSpPr>
          <p:cNvPr id="266" name="Rectangle 265"/>
          <p:cNvSpPr/>
          <p:nvPr/>
        </p:nvSpPr>
        <p:spPr>
          <a:xfrm>
            <a:off x="17709271" y="19992206"/>
            <a:ext cx="960378" cy="64433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p:cNvSpPr txBox="1"/>
          <p:nvPr/>
        </p:nvSpPr>
        <p:spPr>
          <a:xfrm>
            <a:off x="17652328" y="19964608"/>
            <a:ext cx="1091236" cy="720197"/>
          </a:xfrm>
          <a:prstGeom prst="rect">
            <a:avLst/>
          </a:prstGeom>
          <a:noFill/>
        </p:spPr>
        <p:txBody>
          <a:bodyPr wrap="square" rtlCol="0">
            <a:spAutoFit/>
          </a:bodyPr>
          <a:lstStyle/>
          <a:p>
            <a:pPr algn="ctr"/>
            <a:r>
              <a:rPr lang="en-US" sz="1020" dirty="0">
                <a:latin typeface="Palatino" charset="0"/>
                <a:ea typeface="Palatino" charset="0"/>
                <a:cs typeface="Palatino" charset="0"/>
              </a:rPr>
              <a:t>Triploids may be unable to launch effective stress response</a:t>
            </a:r>
          </a:p>
        </p:txBody>
      </p:sp>
      <p:cxnSp>
        <p:nvCxnSpPr>
          <p:cNvPr id="272" name="Straight Arrow Connector 271"/>
          <p:cNvCxnSpPr/>
          <p:nvPr/>
        </p:nvCxnSpPr>
        <p:spPr>
          <a:xfrm flipV="1">
            <a:off x="15149066" y="20283688"/>
            <a:ext cx="293197" cy="2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17448861" y="19672949"/>
            <a:ext cx="406934" cy="243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V="1">
            <a:off x="17649459" y="20712403"/>
            <a:ext cx="411480" cy="246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15475072" y="20026972"/>
            <a:ext cx="1092585" cy="546866"/>
          </a:xfrm>
          <a:prstGeom prst="rect">
            <a:avLst/>
          </a:prstGeom>
          <a:solidFill>
            <a:srgbClr val="B0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p:cNvSpPr txBox="1"/>
          <p:nvPr/>
        </p:nvSpPr>
        <p:spPr>
          <a:xfrm>
            <a:off x="15354124" y="20005567"/>
            <a:ext cx="1334479" cy="563231"/>
          </a:xfrm>
          <a:prstGeom prst="rect">
            <a:avLst/>
          </a:prstGeom>
          <a:noFill/>
        </p:spPr>
        <p:txBody>
          <a:bodyPr wrap="square" rtlCol="0">
            <a:spAutoFit/>
          </a:bodyPr>
          <a:lstStyle/>
          <a:p>
            <a:pPr algn="ctr"/>
            <a:r>
              <a:rPr lang="en-US" sz="1020" dirty="0">
                <a:latin typeface="Palatino" charset="0"/>
                <a:ea typeface="Palatino" charset="0"/>
                <a:cs typeface="Palatino" charset="0"/>
              </a:rPr>
              <a:t>Alterations on the epigenetic/</a:t>
            </a:r>
          </a:p>
          <a:p>
            <a:pPr algn="ctr"/>
            <a:r>
              <a:rPr lang="en-US" sz="1020" dirty="0">
                <a:latin typeface="Palatino" charset="0"/>
                <a:ea typeface="Palatino" charset="0"/>
                <a:cs typeface="Palatino" charset="0"/>
              </a:rPr>
              <a:t>subcellular level</a:t>
            </a:r>
          </a:p>
        </p:txBody>
      </p:sp>
      <p:cxnSp>
        <p:nvCxnSpPr>
          <p:cNvPr id="235" name="Straight Arrow Connector 234"/>
          <p:cNvCxnSpPr/>
          <p:nvPr/>
        </p:nvCxnSpPr>
        <p:spPr>
          <a:xfrm flipV="1">
            <a:off x="16146656" y="19698940"/>
            <a:ext cx="411480" cy="246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a:off x="16108472" y="20672401"/>
            <a:ext cx="434346" cy="302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361707" y="7598406"/>
            <a:ext cx="1669675" cy="169277"/>
          </a:xfrm>
          <a:prstGeom prst="rect">
            <a:avLst/>
          </a:prstGeom>
          <a:noFill/>
        </p:spPr>
        <p:txBody>
          <a:bodyPr wrap="square" rtlCol="0">
            <a:spAutoFit/>
          </a:bodyPr>
          <a:lstStyle/>
          <a:p>
            <a:r>
              <a:rPr lang="en-US" sz="500" dirty="0">
                <a:latin typeface="Palatino" charset="0"/>
                <a:ea typeface="Palatino" charset="0"/>
                <a:cs typeface="Palatino" charset="0"/>
              </a:rPr>
              <a:t>Pearson Education. The Intertidal Zone. </a:t>
            </a:r>
          </a:p>
        </p:txBody>
      </p:sp>
      <p:sp>
        <p:nvSpPr>
          <p:cNvPr id="247" name="TextBox 246"/>
          <p:cNvSpPr txBox="1"/>
          <p:nvPr/>
        </p:nvSpPr>
        <p:spPr>
          <a:xfrm>
            <a:off x="926092" y="7569400"/>
            <a:ext cx="1943525" cy="169277"/>
          </a:xfrm>
          <a:prstGeom prst="rect">
            <a:avLst/>
          </a:prstGeom>
          <a:noFill/>
        </p:spPr>
        <p:txBody>
          <a:bodyPr wrap="square" rtlCol="0">
            <a:spAutoFit/>
          </a:bodyPr>
          <a:lstStyle/>
          <a:p>
            <a:r>
              <a:rPr lang="en-US" sz="500" dirty="0" err="1">
                <a:latin typeface="Palatino" charset="0"/>
                <a:ea typeface="Palatino" charset="0"/>
                <a:cs typeface="Palatino" charset="0"/>
              </a:rPr>
              <a:t>Armour</a:t>
            </a:r>
            <a:r>
              <a:rPr lang="en-US" sz="500" dirty="0">
                <a:latin typeface="Palatino" charset="0"/>
                <a:ea typeface="Palatino" charset="0"/>
                <a:cs typeface="Palatino" charset="0"/>
              </a:rPr>
              <a:t>, Kyle. 2016. Southern ocean warming.</a:t>
            </a:r>
          </a:p>
        </p:txBody>
      </p:sp>
      <p:cxnSp>
        <p:nvCxnSpPr>
          <p:cNvPr id="256" name="Elbow Connector 255"/>
          <p:cNvCxnSpPr/>
          <p:nvPr/>
        </p:nvCxnSpPr>
        <p:spPr>
          <a:xfrm flipV="1">
            <a:off x="15193931" y="12539967"/>
            <a:ext cx="1170950" cy="1132321"/>
          </a:xfrm>
          <a:prstGeom prst="bentConnector3">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5839811" y="18804737"/>
            <a:ext cx="7509296" cy="825482"/>
          </a:xfrm>
          <a:prstGeom prst="rect">
            <a:avLst/>
          </a:prstGeom>
          <a:noFill/>
        </p:spPr>
        <p:txBody>
          <a:bodyPr wrap="square" rtlCol="0">
            <a:spAutoFit/>
          </a:bodyPr>
          <a:lstStyle/>
          <a:p>
            <a:pPr algn="ctr"/>
            <a:r>
              <a:rPr lang="en-US" sz="2382" b="1" dirty="0">
                <a:solidFill>
                  <a:srgbClr val="0070C0"/>
                </a:solidFill>
                <a:latin typeface="Palatino" charset="0"/>
                <a:ea typeface="Palatino" charset="0"/>
                <a:cs typeface="Palatino" charset="0"/>
              </a:rPr>
              <a:t>Relative Mitochondrial Abundance Quantification Using COX1 Primer qPCR</a:t>
            </a:r>
          </a:p>
        </p:txBody>
      </p:sp>
      <p:grpSp>
        <p:nvGrpSpPr>
          <p:cNvPr id="1299" name="Group 1298"/>
          <p:cNvGrpSpPr/>
          <p:nvPr/>
        </p:nvGrpSpPr>
        <p:grpSpPr>
          <a:xfrm>
            <a:off x="522146" y="18321072"/>
            <a:ext cx="4779998" cy="5942940"/>
            <a:chOff x="522146" y="18321072"/>
            <a:chExt cx="4779998" cy="5942940"/>
          </a:xfrm>
        </p:grpSpPr>
        <p:sp>
          <p:nvSpPr>
            <p:cNvPr id="90" name="Rectangle 89"/>
            <p:cNvSpPr/>
            <p:nvPr/>
          </p:nvSpPr>
          <p:spPr>
            <a:xfrm>
              <a:off x="522146" y="18321072"/>
              <a:ext cx="4764024" cy="594294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71" name="Group 270"/>
            <p:cNvGrpSpPr/>
            <p:nvPr/>
          </p:nvGrpSpPr>
          <p:grpSpPr>
            <a:xfrm rot="16200000">
              <a:off x="119661" y="19032174"/>
              <a:ext cx="5659461" cy="4705505"/>
              <a:chOff x="512556" y="20119237"/>
              <a:chExt cx="5235818" cy="4061541"/>
            </a:xfrm>
          </p:grpSpPr>
          <p:cxnSp>
            <p:nvCxnSpPr>
              <p:cNvPr id="293" name="Straight Connector 292"/>
              <p:cNvCxnSpPr/>
              <p:nvPr/>
            </p:nvCxnSpPr>
            <p:spPr>
              <a:xfrm flipH="1">
                <a:off x="1753512" y="23243974"/>
                <a:ext cx="270" cy="2209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3" name="Group 272"/>
              <p:cNvGrpSpPr/>
              <p:nvPr/>
            </p:nvGrpSpPr>
            <p:grpSpPr>
              <a:xfrm>
                <a:off x="722549" y="20119237"/>
                <a:ext cx="5025825" cy="595067"/>
                <a:chOff x="722549" y="20119237"/>
                <a:chExt cx="5025825" cy="595067"/>
              </a:xfrm>
            </p:grpSpPr>
            <p:sp>
              <p:nvSpPr>
                <p:cNvPr id="316" name="Rounded Rectangle 315"/>
                <p:cNvSpPr/>
                <p:nvPr/>
              </p:nvSpPr>
              <p:spPr>
                <a:xfrm>
                  <a:off x="722549" y="20119237"/>
                  <a:ext cx="5025825" cy="5950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17" name="TextBox 316"/>
                <p:cNvSpPr txBox="1"/>
                <p:nvPr/>
              </p:nvSpPr>
              <p:spPr>
                <a:xfrm>
                  <a:off x="871971" y="20211152"/>
                  <a:ext cx="4809261" cy="451616"/>
                </a:xfrm>
                <a:prstGeom prst="rect">
                  <a:avLst/>
                </a:prstGeom>
                <a:noFill/>
              </p:spPr>
              <p:txBody>
                <a:bodyPr wrap="square" rtlCol="0">
                  <a:spAutoFit/>
                </a:bodyPr>
                <a:lstStyle/>
                <a:p>
                  <a:pPr algn="ctr"/>
                  <a:r>
                    <a:rPr lang="en-US" sz="1400" b="1" dirty="0">
                      <a:solidFill>
                        <a:schemeClr val="bg1"/>
                      </a:solidFill>
                      <a:latin typeface="Palatino" charset="0"/>
                      <a:ea typeface="Palatino" charset="0"/>
                      <a:cs typeface="Palatino" charset="0"/>
                    </a:rPr>
                    <a:t>Overarching purpose: Elucidate the molecular implications of multi-stressor global warming exposure </a:t>
                  </a:r>
                </a:p>
              </p:txBody>
            </p:sp>
          </p:grpSp>
          <p:cxnSp>
            <p:nvCxnSpPr>
              <p:cNvPr id="276" name="Straight Connector 275"/>
              <p:cNvCxnSpPr/>
              <p:nvPr/>
            </p:nvCxnSpPr>
            <p:spPr>
              <a:xfrm flipH="1">
                <a:off x="2454343" y="20721722"/>
                <a:ext cx="2" cy="251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rot="5400000" flipV="1">
                <a:off x="2234745" y="19879307"/>
                <a:ext cx="2146" cy="21910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2" name="Rounded Rectangle 311"/>
              <p:cNvSpPr/>
              <p:nvPr/>
            </p:nvSpPr>
            <p:spPr>
              <a:xfrm rot="5400000">
                <a:off x="3489429" y="21081502"/>
                <a:ext cx="610254" cy="765878"/>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cxnSp>
            <p:nvCxnSpPr>
              <p:cNvPr id="284" name="Straight Connector 283"/>
              <p:cNvCxnSpPr/>
              <p:nvPr/>
            </p:nvCxnSpPr>
            <p:spPr>
              <a:xfrm flipH="1">
                <a:off x="1157594" y="20983668"/>
                <a:ext cx="270" cy="3026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a:off x="1148360" y="21736698"/>
                <a:ext cx="0" cy="3946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Rounded Rectangle 285"/>
              <p:cNvSpPr/>
              <p:nvPr/>
            </p:nvSpPr>
            <p:spPr>
              <a:xfrm rot="5400000">
                <a:off x="723592" y="22192304"/>
                <a:ext cx="894104" cy="769816"/>
              </a:xfrm>
              <a:prstGeom prst="roundRect">
                <a:avLst/>
              </a:prstGeom>
              <a:solidFill>
                <a:srgbClr val="029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87" name="TextBox 286"/>
              <p:cNvSpPr txBox="1"/>
              <p:nvPr/>
            </p:nvSpPr>
            <p:spPr>
              <a:xfrm rot="5400000">
                <a:off x="593286" y="22378444"/>
                <a:ext cx="1105613" cy="376092"/>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RT-qPCR with COX1 primer</a:t>
                </a:r>
              </a:p>
            </p:txBody>
          </p:sp>
          <p:sp>
            <p:nvSpPr>
              <p:cNvPr id="311" name="TextBox 310"/>
              <p:cNvSpPr txBox="1"/>
              <p:nvPr/>
            </p:nvSpPr>
            <p:spPr>
              <a:xfrm rot="5400000">
                <a:off x="4235722" y="22077851"/>
                <a:ext cx="1222601" cy="293204"/>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RT-qPCR </a:t>
                </a:r>
              </a:p>
            </p:txBody>
          </p:sp>
          <p:cxnSp>
            <p:nvCxnSpPr>
              <p:cNvPr id="294" name="Straight Connector 293"/>
              <p:cNvCxnSpPr/>
              <p:nvPr/>
            </p:nvCxnSpPr>
            <p:spPr>
              <a:xfrm flipH="1">
                <a:off x="657709" y="23249231"/>
                <a:ext cx="270" cy="3026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rot="5400000" flipH="1" flipV="1">
                <a:off x="4872924" y="22482182"/>
                <a:ext cx="857" cy="15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a:off x="4133892" y="23243974"/>
                <a:ext cx="270" cy="2209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9" name="Rounded Rectangle 298"/>
              <p:cNvSpPr/>
              <p:nvPr/>
            </p:nvSpPr>
            <p:spPr>
              <a:xfrm rot="5400000">
                <a:off x="522260" y="23455240"/>
                <a:ext cx="623516" cy="642923"/>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9" name="TextBox 308"/>
              <p:cNvSpPr txBox="1"/>
              <p:nvPr/>
            </p:nvSpPr>
            <p:spPr>
              <a:xfrm rot="5400000">
                <a:off x="4962550" y="23517500"/>
                <a:ext cx="950465" cy="376092"/>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RNA Extraction</a:t>
                </a:r>
              </a:p>
            </p:txBody>
          </p:sp>
          <p:sp>
            <p:nvSpPr>
              <p:cNvPr id="305" name="TextBox 304"/>
              <p:cNvSpPr txBox="1"/>
              <p:nvPr/>
            </p:nvSpPr>
            <p:spPr>
              <a:xfrm rot="5400000">
                <a:off x="1265866" y="23529424"/>
                <a:ext cx="717472" cy="521426"/>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Total </a:t>
                </a:r>
              </a:p>
              <a:p>
                <a:pPr algn="ctr"/>
                <a:r>
                  <a:rPr lang="en-US" sz="1021" dirty="0">
                    <a:solidFill>
                      <a:schemeClr val="bg1"/>
                    </a:solidFill>
                    <a:latin typeface="Palatino" charset="0"/>
                    <a:ea typeface="Palatino" charset="0"/>
                    <a:cs typeface="Palatino" charset="0"/>
                  </a:rPr>
                  <a:t>DNA Extraction</a:t>
                </a:r>
              </a:p>
            </p:txBody>
          </p:sp>
        </p:grpSp>
      </p:grpSp>
      <p:sp>
        <p:nvSpPr>
          <p:cNvPr id="229" name="TextBox 228"/>
          <p:cNvSpPr txBox="1"/>
          <p:nvPr/>
        </p:nvSpPr>
        <p:spPr>
          <a:xfrm>
            <a:off x="1787107" y="20004654"/>
            <a:ext cx="820008" cy="249427"/>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Epigenetic</a:t>
            </a:r>
          </a:p>
        </p:txBody>
      </p:sp>
      <p:sp>
        <p:nvSpPr>
          <p:cNvPr id="230" name="Rounded Rectangle 229"/>
          <p:cNvSpPr/>
          <p:nvPr/>
        </p:nvSpPr>
        <p:spPr>
          <a:xfrm>
            <a:off x="1800694" y="23086543"/>
            <a:ext cx="707010" cy="82784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31" name="TextBox 230"/>
          <p:cNvSpPr txBox="1"/>
          <p:nvPr/>
        </p:nvSpPr>
        <p:spPr>
          <a:xfrm>
            <a:off x="1709611" y="23381141"/>
            <a:ext cx="911479" cy="249427"/>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Subcellular</a:t>
            </a:r>
          </a:p>
        </p:txBody>
      </p:sp>
      <p:sp>
        <p:nvSpPr>
          <p:cNvPr id="233" name="TextBox 232"/>
          <p:cNvSpPr txBox="1"/>
          <p:nvPr/>
        </p:nvSpPr>
        <p:spPr>
          <a:xfrm>
            <a:off x="4422560" y="23743901"/>
            <a:ext cx="831228" cy="249427"/>
          </a:xfrm>
          <a:prstGeom prst="rect">
            <a:avLst/>
          </a:prstGeom>
          <a:noFill/>
        </p:spPr>
        <p:txBody>
          <a:bodyPr wrap="square" rtlCol="0">
            <a:spAutoFit/>
          </a:bodyPr>
          <a:lstStyle/>
          <a:p>
            <a:pPr algn="ctr"/>
            <a:r>
              <a:rPr lang="en-US" sz="1021">
                <a:solidFill>
                  <a:schemeClr val="bg1"/>
                </a:solidFill>
                <a:latin typeface="Palatino" charset="0"/>
                <a:ea typeface="Palatino" charset="0"/>
                <a:cs typeface="Palatino" charset="0"/>
              </a:rPr>
              <a:t>qPCR</a:t>
            </a:r>
            <a:endParaRPr lang="en-US" sz="1021" dirty="0">
              <a:solidFill>
                <a:schemeClr val="bg1"/>
              </a:solidFill>
              <a:latin typeface="Palatino" charset="0"/>
              <a:ea typeface="Palatino" charset="0"/>
              <a:cs typeface="Palatino" charset="0"/>
            </a:endParaRPr>
          </a:p>
        </p:txBody>
      </p:sp>
      <p:cxnSp>
        <p:nvCxnSpPr>
          <p:cNvPr id="326" name="Straight Connector 325"/>
          <p:cNvCxnSpPr/>
          <p:nvPr/>
        </p:nvCxnSpPr>
        <p:spPr>
          <a:xfrm flipH="1" flipV="1">
            <a:off x="4230507" y="22893915"/>
            <a:ext cx="2039" cy="11648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1" name="Rounded Rectangle 340"/>
          <p:cNvSpPr/>
          <p:nvPr/>
        </p:nvSpPr>
        <p:spPr>
          <a:xfrm>
            <a:off x="4463677" y="19165019"/>
            <a:ext cx="722375"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2" name="Rounded Rectangle 341"/>
          <p:cNvSpPr/>
          <p:nvPr/>
        </p:nvSpPr>
        <p:spPr>
          <a:xfrm>
            <a:off x="4464743" y="18391372"/>
            <a:ext cx="722375"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3" name="Rounded Rectangle 342"/>
          <p:cNvSpPr/>
          <p:nvPr/>
        </p:nvSpPr>
        <p:spPr>
          <a:xfrm>
            <a:off x="4463677" y="20867663"/>
            <a:ext cx="722375"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4" name="Rounded Rectangle 343"/>
          <p:cNvSpPr/>
          <p:nvPr/>
        </p:nvSpPr>
        <p:spPr>
          <a:xfrm>
            <a:off x="4469830" y="19941600"/>
            <a:ext cx="722375"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5" name="Rounded Rectangle 344"/>
          <p:cNvSpPr/>
          <p:nvPr/>
        </p:nvSpPr>
        <p:spPr>
          <a:xfrm>
            <a:off x="4425225" y="21661705"/>
            <a:ext cx="778640"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7" name="Rounded Rectangle 346"/>
          <p:cNvSpPr/>
          <p:nvPr/>
        </p:nvSpPr>
        <p:spPr>
          <a:xfrm>
            <a:off x="2920991" y="19130177"/>
            <a:ext cx="1035866" cy="832104"/>
          </a:xfrm>
          <a:prstGeom prst="roundRect">
            <a:avLst/>
          </a:prstGeom>
          <a:solidFill>
            <a:srgbClr val="029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8" name="Rounded Rectangle 347"/>
          <p:cNvSpPr/>
          <p:nvPr/>
        </p:nvSpPr>
        <p:spPr>
          <a:xfrm>
            <a:off x="2920991" y="21243297"/>
            <a:ext cx="1035866" cy="832104"/>
          </a:xfrm>
          <a:prstGeom prst="roundRect">
            <a:avLst/>
          </a:prstGeom>
          <a:solidFill>
            <a:srgbClr val="029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cxnSp>
        <p:nvCxnSpPr>
          <p:cNvPr id="1252" name="Straight Connector 1251"/>
          <p:cNvCxnSpPr/>
          <p:nvPr/>
        </p:nvCxnSpPr>
        <p:spPr>
          <a:xfrm flipH="1" flipV="1">
            <a:off x="1586627" y="20712403"/>
            <a:ext cx="1956" cy="6359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rot="16200000" flipH="1">
            <a:off x="4346880" y="18575477"/>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4" name="Straight Connector 1263"/>
          <p:cNvCxnSpPr/>
          <p:nvPr/>
        </p:nvCxnSpPr>
        <p:spPr>
          <a:xfrm rot="16200000" flipH="1">
            <a:off x="4068383" y="19379114"/>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65" name="TextBox 1264"/>
          <p:cNvSpPr txBox="1"/>
          <p:nvPr/>
        </p:nvSpPr>
        <p:spPr>
          <a:xfrm>
            <a:off x="4428170" y="18518221"/>
            <a:ext cx="820008" cy="406522"/>
          </a:xfrm>
          <a:prstGeom prst="rect">
            <a:avLst/>
          </a:prstGeom>
          <a:noFill/>
        </p:spPr>
        <p:txBody>
          <a:bodyPr wrap="square" rtlCol="0">
            <a:spAutoFit/>
          </a:bodyPr>
          <a:lstStyle/>
          <a:p>
            <a:pPr algn="ctr"/>
            <a:r>
              <a:rPr lang="en-US" sz="1021">
                <a:solidFill>
                  <a:schemeClr val="bg1"/>
                </a:solidFill>
                <a:latin typeface="Palatino" charset="0"/>
                <a:ea typeface="Palatino" charset="0"/>
                <a:cs typeface="Palatino" charset="0"/>
              </a:rPr>
              <a:t>RNA Extraction</a:t>
            </a:r>
            <a:endParaRPr lang="en-US" sz="1021" dirty="0">
              <a:solidFill>
                <a:schemeClr val="bg1"/>
              </a:solidFill>
              <a:latin typeface="Palatino" charset="0"/>
              <a:ea typeface="Palatino" charset="0"/>
              <a:cs typeface="Palatino" charset="0"/>
            </a:endParaRPr>
          </a:p>
        </p:txBody>
      </p:sp>
      <p:sp>
        <p:nvSpPr>
          <p:cNvPr id="1266" name="TextBox 1265"/>
          <p:cNvSpPr txBox="1"/>
          <p:nvPr/>
        </p:nvSpPr>
        <p:spPr>
          <a:xfrm>
            <a:off x="4416493" y="19296998"/>
            <a:ext cx="820008" cy="406522"/>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cDNA Synthesis</a:t>
            </a:r>
          </a:p>
        </p:txBody>
      </p:sp>
      <p:sp>
        <p:nvSpPr>
          <p:cNvPr id="1267" name="TextBox 1266"/>
          <p:cNvSpPr txBox="1"/>
          <p:nvPr/>
        </p:nvSpPr>
        <p:spPr>
          <a:xfrm>
            <a:off x="4433952" y="20155900"/>
            <a:ext cx="820008" cy="249427"/>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qPCR</a:t>
            </a:r>
          </a:p>
        </p:txBody>
      </p:sp>
      <p:sp>
        <p:nvSpPr>
          <p:cNvPr id="1268" name="TextBox 1267"/>
          <p:cNvSpPr txBox="1"/>
          <p:nvPr/>
        </p:nvSpPr>
        <p:spPr>
          <a:xfrm>
            <a:off x="4421367" y="20941412"/>
            <a:ext cx="820008" cy="563616"/>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Total DNA Extraction</a:t>
            </a:r>
          </a:p>
        </p:txBody>
      </p:sp>
      <p:sp>
        <p:nvSpPr>
          <p:cNvPr id="1269" name="TextBox 1268"/>
          <p:cNvSpPr txBox="1"/>
          <p:nvPr/>
        </p:nvSpPr>
        <p:spPr>
          <a:xfrm>
            <a:off x="4340154" y="21728775"/>
            <a:ext cx="957643" cy="563616"/>
          </a:xfrm>
          <a:prstGeom prst="rect">
            <a:avLst/>
          </a:prstGeom>
          <a:noFill/>
        </p:spPr>
        <p:txBody>
          <a:bodyPr wrap="square" rtlCol="0">
            <a:spAutoFit/>
          </a:bodyPr>
          <a:lstStyle/>
          <a:p>
            <a:pPr algn="ctr"/>
            <a:r>
              <a:rPr lang="en-US" sz="1021">
                <a:solidFill>
                  <a:schemeClr val="bg1"/>
                </a:solidFill>
                <a:latin typeface="Palatino" charset="0"/>
                <a:ea typeface="Palatino" charset="0"/>
                <a:cs typeface="Palatino" charset="0"/>
              </a:rPr>
              <a:t>DNA Methylation ELISA Assay</a:t>
            </a:r>
            <a:endParaRPr lang="en-US" sz="1021" dirty="0">
              <a:solidFill>
                <a:schemeClr val="bg1"/>
              </a:solidFill>
              <a:latin typeface="Palatino" charset="0"/>
              <a:ea typeface="Palatino" charset="0"/>
              <a:cs typeface="Palatino" charset="0"/>
            </a:endParaRPr>
          </a:p>
        </p:txBody>
      </p:sp>
      <p:sp>
        <p:nvSpPr>
          <p:cNvPr id="1270" name="TextBox 1269"/>
          <p:cNvSpPr txBox="1"/>
          <p:nvPr/>
        </p:nvSpPr>
        <p:spPr>
          <a:xfrm>
            <a:off x="3019042" y="19185922"/>
            <a:ext cx="820008" cy="720710"/>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RT-qPCR Gene Expression Analysis</a:t>
            </a:r>
          </a:p>
        </p:txBody>
      </p:sp>
      <p:sp>
        <p:nvSpPr>
          <p:cNvPr id="1271" name="TextBox 1270"/>
          <p:cNvSpPr txBox="1"/>
          <p:nvPr/>
        </p:nvSpPr>
        <p:spPr>
          <a:xfrm>
            <a:off x="2982038" y="21301795"/>
            <a:ext cx="904404" cy="720710"/>
          </a:xfrm>
          <a:prstGeom prst="rect">
            <a:avLst/>
          </a:prstGeom>
          <a:noFill/>
        </p:spPr>
        <p:txBody>
          <a:bodyPr wrap="square" rtlCol="0">
            <a:spAutoFit/>
          </a:bodyPr>
          <a:lstStyle/>
          <a:p>
            <a:pPr algn="ctr"/>
            <a:r>
              <a:rPr lang="en-US" sz="1021" dirty="0">
                <a:solidFill>
                  <a:schemeClr val="bg1"/>
                </a:solidFill>
                <a:latin typeface="Palatino" charset="0"/>
                <a:ea typeface="Palatino" charset="0"/>
                <a:cs typeface="Palatino" charset="0"/>
              </a:rPr>
              <a:t>Global DNA Methylation Analysis</a:t>
            </a:r>
          </a:p>
        </p:txBody>
      </p:sp>
      <p:cxnSp>
        <p:nvCxnSpPr>
          <p:cNvPr id="1274" name="Straight Connector 1273"/>
          <p:cNvCxnSpPr/>
          <p:nvPr/>
        </p:nvCxnSpPr>
        <p:spPr>
          <a:xfrm rot="16200000" flipH="1">
            <a:off x="4297063" y="21976354"/>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5" name="Straight Connector 1274"/>
          <p:cNvCxnSpPr/>
          <p:nvPr/>
        </p:nvCxnSpPr>
        <p:spPr>
          <a:xfrm flipV="1">
            <a:off x="4154734" y="21223220"/>
            <a:ext cx="302413" cy="13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p:cNvCxnSpPr/>
          <p:nvPr/>
        </p:nvCxnSpPr>
        <p:spPr>
          <a:xfrm flipH="1" flipV="1">
            <a:off x="4154734" y="21207657"/>
            <a:ext cx="4392" cy="9080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p:cNvCxnSpPr/>
          <p:nvPr/>
        </p:nvCxnSpPr>
        <p:spPr>
          <a:xfrm>
            <a:off x="3951717" y="21647212"/>
            <a:ext cx="208157" cy="2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3" name="Straight Connector 1282"/>
          <p:cNvCxnSpPr/>
          <p:nvPr/>
        </p:nvCxnSpPr>
        <p:spPr>
          <a:xfrm>
            <a:off x="2744014" y="19508367"/>
            <a:ext cx="188641" cy="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4" name="Straight Connector 1283"/>
          <p:cNvCxnSpPr/>
          <p:nvPr/>
        </p:nvCxnSpPr>
        <p:spPr>
          <a:xfrm>
            <a:off x="2760301" y="21659349"/>
            <a:ext cx="145391" cy="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5" name="Straight Connector 1284"/>
          <p:cNvCxnSpPr/>
          <p:nvPr/>
        </p:nvCxnSpPr>
        <p:spPr>
          <a:xfrm rot="16200000" flipH="1">
            <a:off x="2615852" y="20556643"/>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p:nvPr/>
        </p:nvCxnSpPr>
        <p:spPr>
          <a:xfrm flipV="1">
            <a:off x="2755389" y="19501015"/>
            <a:ext cx="0" cy="2168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95" name="TextBox 1294"/>
          <p:cNvSpPr txBox="1"/>
          <p:nvPr/>
        </p:nvSpPr>
        <p:spPr>
          <a:xfrm>
            <a:off x="1709611" y="20553864"/>
            <a:ext cx="911479" cy="249427"/>
          </a:xfrm>
          <a:prstGeom prst="rect">
            <a:avLst/>
          </a:prstGeom>
          <a:noFill/>
        </p:spPr>
        <p:txBody>
          <a:bodyPr wrap="square" rtlCol="0">
            <a:spAutoFit/>
          </a:bodyPr>
          <a:lstStyle/>
          <a:p>
            <a:pPr algn="ctr"/>
            <a:r>
              <a:rPr lang="en-US" sz="1021">
                <a:solidFill>
                  <a:schemeClr val="bg1"/>
                </a:solidFill>
                <a:latin typeface="Palatino" charset="0"/>
                <a:ea typeface="Palatino" charset="0"/>
                <a:cs typeface="Palatino" charset="0"/>
              </a:rPr>
              <a:t>Epigenetic</a:t>
            </a:r>
            <a:endParaRPr lang="en-US" sz="1021" dirty="0">
              <a:solidFill>
                <a:schemeClr val="bg1"/>
              </a:solidFill>
              <a:latin typeface="Palatino" charset="0"/>
              <a:ea typeface="Palatino" charset="0"/>
              <a:cs typeface="Palatino" charset="0"/>
            </a:endParaRPr>
          </a:p>
        </p:txBody>
      </p:sp>
      <p:sp>
        <p:nvSpPr>
          <p:cNvPr id="254" name="Rectangle 253"/>
          <p:cNvSpPr/>
          <p:nvPr/>
        </p:nvSpPr>
        <p:spPr>
          <a:xfrm>
            <a:off x="5668300" y="13247674"/>
            <a:ext cx="8019288" cy="540449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59" name="Group 258"/>
          <p:cNvGrpSpPr/>
          <p:nvPr/>
        </p:nvGrpSpPr>
        <p:grpSpPr>
          <a:xfrm>
            <a:off x="5893391" y="13341698"/>
            <a:ext cx="7461617" cy="2229279"/>
            <a:chOff x="5906010" y="18229840"/>
            <a:chExt cx="7461617" cy="2229279"/>
          </a:xfrm>
        </p:grpSpPr>
        <p:sp>
          <p:nvSpPr>
            <p:cNvPr id="264" name="Rounded Rectangle 263"/>
            <p:cNvSpPr/>
            <p:nvPr/>
          </p:nvSpPr>
          <p:spPr>
            <a:xfrm>
              <a:off x="7893955" y="18259575"/>
              <a:ext cx="1463040" cy="2199543"/>
            </a:xfrm>
            <a:prstGeom prst="roundRect">
              <a:avLst/>
            </a:prstGeom>
            <a:solidFill>
              <a:srgbClr val="75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9845810" y="18259575"/>
              <a:ext cx="1463040" cy="2199544"/>
            </a:xfrm>
            <a:prstGeom prst="roundRect">
              <a:avLst/>
            </a:prstGeom>
            <a:solidFill>
              <a:srgbClr val="60E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p:cNvSpPr/>
            <p:nvPr/>
          </p:nvSpPr>
          <p:spPr>
            <a:xfrm>
              <a:off x="5906010" y="18259576"/>
              <a:ext cx="1463040" cy="2199542"/>
            </a:xfrm>
            <a:prstGeom prst="roundRect">
              <a:avLst/>
            </a:prstGeom>
            <a:solidFill>
              <a:srgbClr val="87C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ounded Rectangle 268"/>
            <p:cNvSpPr/>
            <p:nvPr/>
          </p:nvSpPr>
          <p:spPr>
            <a:xfrm>
              <a:off x="11813080" y="18259576"/>
              <a:ext cx="1463040" cy="2199543"/>
            </a:xfrm>
            <a:prstGeom prst="roundRect">
              <a:avLst/>
            </a:prstGeom>
            <a:solidFill>
              <a:srgbClr val="84E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TextBox 278"/>
            <p:cNvSpPr txBox="1"/>
            <p:nvPr/>
          </p:nvSpPr>
          <p:spPr>
            <a:xfrm>
              <a:off x="9883495" y="18276247"/>
              <a:ext cx="1400060" cy="461665"/>
            </a:xfrm>
            <a:prstGeom prst="rect">
              <a:avLst/>
            </a:prstGeom>
            <a:noFill/>
          </p:spPr>
          <p:txBody>
            <a:bodyPr wrap="square" rtlCol="0">
              <a:spAutoFit/>
            </a:bodyPr>
            <a:lstStyle/>
            <a:p>
              <a:pPr algn="ctr"/>
              <a:r>
                <a:rPr lang="en-US" sz="1200" b="1" dirty="0">
                  <a:latin typeface="Palatino" charset="0"/>
                  <a:ea typeface="Palatino" charset="0"/>
                  <a:cs typeface="Palatino" charset="0"/>
                </a:rPr>
                <a:t>Colorimetric Developer</a:t>
              </a:r>
            </a:p>
          </p:txBody>
        </p:sp>
        <p:sp>
          <p:nvSpPr>
            <p:cNvPr id="280" name="TextBox 279"/>
            <p:cNvSpPr txBox="1"/>
            <p:nvPr/>
          </p:nvSpPr>
          <p:spPr>
            <a:xfrm>
              <a:off x="11708044" y="18229840"/>
              <a:ext cx="1659583" cy="646331"/>
            </a:xfrm>
            <a:prstGeom prst="rect">
              <a:avLst/>
            </a:prstGeom>
            <a:noFill/>
          </p:spPr>
          <p:txBody>
            <a:bodyPr wrap="square" rtlCol="0">
              <a:spAutoFit/>
            </a:bodyPr>
            <a:lstStyle/>
            <a:p>
              <a:pPr algn="ctr"/>
              <a:r>
                <a:rPr lang="en-US" sz="1200" b="1" dirty="0">
                  <a:latin typeface="Palatino" charset="0"/>
                  <a:ea typeface="Palatino" charset="0"/>
                  <a:cs typeface="Palatino" charset="0"/>
                </a:rPr>
                <a:t>Color Absorbance Quantification with Spectrophotometer</a:t>
              </a:r>
            </a:p>
          </p:txBody>
        </p:sp>
        <p:sp>
          <p:nvSpPr>
            <p:cNvPr id="281" name="Right Arrow 280"/>
            <p:cNvSpPr/>
            <p:nvPr/>
          </p:nvSpPr>
          <p:spPr>
            <a:xfrm>
              <a:off x="7436143" y="18980933"/>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3" name="Right Arrow 282"/>
            <p:cNvSpPr/>
            <p:nvPr/>
          </p:nvSpPr>
          <p:spPr>
            <a:xfrm>
              <a:off x="9397850" y="18984348"/>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8" name="TextBox 287"/>
          <p:cNvSpPr txBox="1"/>
          <p:nvPr/>
        </p:nvSpPr>
        <p:spPr>
          <a:xfrm>
            <a:off x="7828764" y="13376801"/>
            <a:ext cx="1603556" cy="461665"/>
          </a:xfrm>
          <a:prstGeom prst="rect">
            <a:avLst/>
          </a:prstGeom>
          <a:noFill/>
        </p:spPr>
        <p:txBody>
          <a:bodyPr wrap="square" rtlCol="0">
            <a:spAutoFit/>
          </a:bodyPr>
          <a:lstStyle/>
          <a:p>
            <a:pPr algn="ctr"/>
            <a:r>
              <a:rPr lang="en-US" sz="1200" b="1">
                <a:latin typeface="Palatino" charset="0"/>
                <a:ea typeface="Palatino" charset="0"/>
                <a:cs typeface="Palatino" charset="0"/>
              </a:rPr>
              <a:t>Antibody Binding to Methylated DNA</a:t>
            </a:r>
            <a:endParaRPr lang="en-US" sz="1200" b="1" dirty="0">
              <a:latin typeface="Palatino" charset="0"/>
              <a:ea typeface="Palatino" charset="0"/>
              <a:cs typeface="Palatino" charset="0"/>
            </a:endParaRPr>
          </a:p>
        </p:txBody>
      </p:sp>
      <p:sp>
        <p:nvSpPr>
          <p:cNvPr id="289" name="TextBox 288"/>
          <p:cNvSpPr txBox="1"/>
          <p:nvPr/>
        </p:nvSpPr>
        <p:spPr>
          <a:xfrm>
            <a:off x="5884979" y="13361501"/>
            <a:ext cx="1400060" cy="461665"/>
          </a:xfrm>
          <a:prstGeom prst="rect">
            <a:avLst/>
          </a:prstGeom>
          <a:noFill/>
        </p:spPr>
        <p:txBody>
          <a:bodyPr wrap="square" rtlCol="0">
            <a:spAutoFit/>
          </a:bodyPr>
          <a:lstStyle/>
          <a:p>
            <a:pPr algn="ctr"/>
            <a:r>
              <a:rPr lang="en-US" sz="1200" b="1" dirty="0">
                <a:latin typeface="Palatino" charset="0"/>
                <a:ea typeface="Palatino" charset="0"/>
                <a:cs typeface="Palatino" charset="0"/>
              </a:rPr>
              <a:t>DNA Binding to Assay Wells</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533" y="15604667"/>
            <a:ext cx="3822450" cy="2828479"/>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55000"/>
                    </a14:imgEffect>
                  </a14:imgLayer>
                </a14:imgProps>
              </a:ext>
              <a:ext uri="{28A0092B-C50C-407E-A947-70E740481C1C}">
                <a14:useLocalDpi xmlns:a14="http://schemas.microsoft.com/office/drawing/2010/main" val="0"/>
              </a:ext>
            </a:extLst>
          </a:blip>
          <a:stretch>
            <a:fillRect/>
          </a:stretch>
        </p:blipFill>
        <p:spPr>
          <a:xfrm>
            <a:off x="6093383" y="14622781"/>
            <a:ext cx="1095645" cy="858372"/>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78792" y="14922886"/>
            <a:ext cx="794216" cy="637344"/>
          </a:xfrm>
          <a:prstGeom prst="rect">
            <a:avLst/>
          </a:prstGeom>
        </p:spPr>
      </p:pic>
      <p:pic>
        <p:nvPicPr>
          <p:cNvPr id="32" name="Picture 31"/>
          <p:cNvPicPr>
            <a:picLocks noChangeAspect="1"/>
          </p:cNvPicPr>
          <p:nvPr/>
        </p:nvPicPr>
        <p:blipFill rotWithShape="1">
          <a:blip r:embed="rId9"/>
          <a:srcRect t="9713" r="6458" b="13607"/>
          <a:stretch/>
        </p:blipFill>
        <p:spPr>
          <a:xfrm>
            <a:off x="12170098" y="14925743"/>
            <a:ext cx="744599" cy="610384"/>
          </a:xfrm>
          <a:prstGeom prst="rect">
            <a:avLst/>
          </a:prstGeom>
        </p:spPr>
      </p:pic>
      <p:sp>
        <p:nvSpPr>
          <p:cNvPr id="290" name="TextBox 289"/>
          <p:cNvSpPr txBox="1"/>
          <p:nvPr/>
        </p:nvSpPr>
        <p:spPr>
          <a:xfrm>
            <a:off x="9767430" y="15702127"/>
            <a:ext cx="3515863" cy="1034899"/>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Following desiccation/heat-stress exposure, diploids exhibit a statistically significant increase in percent global 5-mC DNA methylation. </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Contrastingly, no statistically significant change in global 5-mC DNA methylation is observed in triploids after desiccation/heat-stress exposure. </a:t>
            </a:r>
          </a:p>
        </p:txBody>
      </p:sp>
      <p:sp>
        <p:nvSpPr>
          <p:cNvPr id="292" name="TextBox 291"/>
          <p:cNvSpPr txBox="1"/>
          <p:nvPr/>
        </p:nvSpPr>
        <p:spPr>
          <a:xfrm>
            <a:off x="5877582" y="13750871"/>
            <a:ext cx="1607159" cy="900246"/>
          </a:xfrm>
          <a:prstGeom prst="rect">
            <a:avLst/>
          </a:prstGeom>
          <a:noFill/>
        </p:spPr>
        <p:txBody>
          <a:bodyPr wrap="square" rtlCol="0">
            <a:spAutoFit/>
          </a:bodyPr>
          <a:lstStyle/>
          <a:p>
            <a:pPr marL="91440" indent="-171450">
              <a:buFont typeface="Arial" charset="0"/>
              <a:buChar char="•"/>
            </a:pPr>
            <a:r>
              <a:rPr lang="en-US" sz="1050" dirty="0">
                <a:latin typeface="Palatino" charset="0"/>
                <a:ea typeface="Palatino" charset="0"/>
                <a:cs typeface="Palatino" charset="0"/>
              </a:rPr>
              <a:t>Using binding solution (BS), DNA is bound to strip wells with a high DNA affinity.</a:t>
            </a:r>
          </a:p>
        </p:txBody>
      </p:sp>
      <p:sp>
        <p:nvSpPr>
          <p:cNvPr id="297" name="TextBox 296"/>
          <p:cNvSpPr txBox="1"/>
          <p:nvPr/>
        </p:nvSpPr>
        <p:spPr>
          <a:xfrm>
            <a:off x="7813921" y="13773665"/>
            <a:ext cx="1627291" cy="1061829"/>
          </a:xfrm>
          <a:prstGeom prst="rect">
            <a:avLst/>
          </a:prstGeom>
          <a:noFill/>
        </p:spPr>
        <p:txBody>
          <a:bodyPr wrap="square" rtlCol="0">
            <a:spAutoFit/>
          </a:bodyPr>
          <a:lstStyle/>
          <a:p>
            <a:pPr marL="91440" indent="-171450">
              <a:buFont typeface="Arial" charset="0"/>
              <a:buChar char="•"/>
            </a:pPr>
            <a:r>
              <a:rPr lang="en-US" sz="1050" dirty="0">
                <a:latin typeface="Palatino" charset="0"/>
                <a:ea typeface="Palatino" charset="0"/>
                <a:cs typeface="Palatino" charset="0"/>
              </a:rPr>
              <a:t>Detection complex solution added.</a:t>
            </a:r>
          </a:p>
          <a:p>
            <a:pPr marL="91440" indent="-171450">
              <a:buFont typeface="Arial" charset="0"/>
              <a:buChar char="•"/>
            </a:pPr>
            <a:r>
              <a:rPr lang="en-US" sz="1050" dirty="0">
                <a:latin typeface="Palatino" charset="0"/>
                <a:ea typeface="Palatino" charset="0"/>
                <a:cs typeface="Palatino" charset="0"/>
              </a:rPr>
              <a:t>Capture and detection antibodies bind to methylated DNA.</a:t>
            </a:r>
          </a:p>
        </p:txBody>
      </p:sp>
      <p:sp>
        <p:nvSpPr>
          <p:cNvPr id="298" name="TextBox 297"/>
          <p:cNvSpPr txBox="1"/>
          <p:nvPr/>
        </p:nvSpPr>
        <p:spPr>
          <a:xfrm>
            <a:off x="9739662" y="13761610"/>
            <a:ext cx="1657313" cy="1223412"/>
          </a:xfrm>
          <a:prstGeom prst="rect">
            <a:avLst/>
          </a:prstGeom>
          <a:noFill/>
        </p:spPr>
        <p:txBody>
          <a:bodyPr wrap="square" rtlCol="0">
            <a:spAutoFit/>
          </a:bodyPr>
          <a:lstStyle/>
          <a:p>
            <a:pPr marL="91440" indent="-171450">
              <a:buFont typeface="Arial" charset="0"/>
              <a:buChar char="•"/>
            </a:pPr>
            <a:r>
              <a:rPr lang="en-US" sz="1050" dirty="0">
                <a:latin typeface="Palatino" charset="0"/>
                <a:ea typeface="Palatino" charset="0"/>
                <a:cs typeface="Palatino" charset="0"/>
              </a:rPr>
              <a:t>Developer solution incites a color-change process by reacting with bound antibodies.</a:t>
            </a:r>
          </a:p>
          <a:p>
            <a:pPr marL="91440" indent="-171450">
              <a:buFont typeface="Arial" charset="0"/>
              <a:buChar char="•"/>
            </a:pPr>
            <a:r>
              <a:rPr lang="en-US" sz="1050" dirty="0">
                <a:latin typeface="Palatino" charset="0"/>
                <a:ea typeface="Palatino" charset="0"/>
                <a:cs typeface="Palatino" charset="0"/>
              </a:rPr>
              <a:t>Color intensity is proportional to percent methylation.</a:t>
            </a:r>
          </a:p>
        </p:txBody>
      </p:sp>
      <p:sp>
        <p:nvSpPr>
          <p:cNvPr id="300" name="TextBox 299"/>
          <p:cNvSpPr txBox="1"/>
          <p:nvPr/>
        </p:nvSpPr>
        <p:spPr>
          <a:xfrm>
            <a:off x="11757120" y="13907998"/>
            <a:ext cx="1607159" cy="1061829"/>
          </a:xfrm>
          <a:prstGeom prst="rect">
            <a:avLst/>
          </a:prstGeom>
          <a:noFill/>
        </p:spPr>
        <p:txBody>
          <a:bodyPr wrap="square" rtlCol="0">
            <a:spAutoFit/>
          </a:bodyPr>
          <a:lstStyle/>
          <a:p>
            <a:pPr marL="91440" indent="-171450">
              <a:buFont typeface="Arial" charset="0"/>
              <a:buChar char="•"/>
            </a:pPr>
            <a:r>
              <a:rPr lang="en-US" sz="1050" dirty="0">
                <a:latin typeface="Palatino" charset="0"/>
                <a:ea typeface="Palatino" charset="0"/>
                <a:cs typeface="Palatino" charset="0"/>
              </a:rPr>
              <a:t>Methylated fraction of DNA is quantified </a:t>
            </a:r>
            <a:r>
              <a:rPr lang="en-US" sz="1050" dirty="0" err="1">
                <a:latin typeface="Palatino" charset="0"/>
                <a:ea typeface="Palatino" charset="0"/>
                <a:cs typeface="Palatino" charset="0"/>
              </a:rPr>
              <a:t>colorimetrically</a:t>
            </a:r>
            <a:r>
              <a:rPr lang="en-US" sz="1050" dirty="0">
                <a:latin typeface="Palatino" charset="0"/>
                <a:ea typeface="Palatino" charset="0"/>
                <a:cs typeface="Palatino" charset="0"/>
              </a:rPr>
              <a:t> by measuring well-plate absorbance with a microplate reader.</a:t>
            </a:r>
          </a:p>
        </p:txBody>
      </p:sp>
      <p:sp>
        <p:nvSpPr>
          <p:cNvPr id="302" name="Rounded Rectangle 301"/>
          <p:cNvSpPr/>
          <p:nvPr/>
        </p:nvSpPr>
        <p:spPr>
          <a:xfrm>
            <a:off x="9870876" y="16737026"/>
            <a:ext cx="788792" cy="87606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3" name="Rounded Rectangle 302"/>
          <p:cNvSpPr/>
          <p:nvPr/>
        </p:nvSpPr>
        <p:spPr>
          <a:xfrm>
            <a:off x="9870876" y="17681887"/>
            <a:ext cx="788792" cy="87782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4" name="Right Arrow 303"/>
          <p:cNvSpPr/>
          <p:nvPr/>
        </p:nvSpPr>
        <p:spPr>
          <a:xfrm>
            <a:off x="10821244" y="17038822"/>
            <a:ext cx="744902" cy="198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6" name="Right Arrow 305"/>
          <p:cNvSpPr/>
          <p:nvPr/>
        </p:nvSpPr>
        <p:spPr>
          <a:xfrm>
            <a:off x="10798874" y="17993264"/>
            <a:ext cx="744902" cy="198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8" name="Rounded Rectangle 307"/>
          <p:cNvSpPr/>
          <p:nvPr/>
        </p:nvSpPr>
        <p:spPr>
          <a:xfrm>
            <a:off x="11584951" y="16723978"/>
            <a:ext cx="2009130" cy="92033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10" name="Rounded Rectangle 309"/>
          <p:cNvSpPr/>
          <p:nvPr/>
        </p:nvSpPr>
        <p:spPr>
          <a:xfrm>
            <a:off x="11584951" y="17685014"/>
            <a:ext cx="2009130" cy="881153"/>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13" name="TextBox 312"/>
          <p:cNvSpPr txBox="1"/>
          <p:nvPr/>
        </p:nvSpPr>
        <p:spPr>
          <a:xfrm>
            <a:off x="9897483" y="16760726"/>
            <a:ext cx="783694"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a:latin typeface="Palatino" charset="0"/>
                <a:ea typeface="Palatino" charset="0"/>
                <a:cs typeface="Palatino" charset="0"/>
              </a:rPr>
              <a:t>Diploid</a:t>
            </a:r>
          </a:p>
        </p:txBody>
      </p:sp>
      <p:sp>
        <p:nvSpPr>
          <p:cNvPr id="314" name="TextBox 313"/>
          <p:cNvSpPr txBox="1"/>
          <p:nvPr/>
        </p:nvSpPr>
        <p:spPr>
          <a:xfrm>
            <a:off x="9885696" y="17677737"/>
            <a:ext cx="817380"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a:latin typeface="Palatino" charset="0"/>
                <a:ea typeface="Palatino" charset="0"/>
                <a:cs typeface="Palatino" charset="0"/>
              </a:rPr>
              <a:t>Triploid</a:t>
            </a:r>
          </a:p>
        </p:txBody>
      </p:sp>
      <p:sp>
        <p:nvSpPr>
          <p:cNvPr id="315" name="TextBox 314"/>
          <p:cNvSpPr txBox="1"/>
          <p:nvPr/>
        </p:nvSpPr>
        <p:spPr>
          <a:xfrm>
            <a:off x="11650809" y="16788981"/>
            <a:ext cx="1924805"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b="1" dirty="0" err="1">
                <a:latin typeface="Palatino" charset="0"/>
                <a:ea typeface="Palatino" charset="0"/>
                <a:cs typeface="Palatino" charset="0"/>
              </a:rPr>
              <a:t>Hypermethylation</a:t>
            </a:r>
            <a:r>
              <a:rPr lang="en-US" sz="1050" b="1" dirty="0">
                <a:latin typeface="Palatino" charset="0"/>
                <a:ea typeface="Palatino" charset="0"/>
                <a:cs typeface="Palatino" charset="0"/>
              </a:rPr>
              <a:t> response</a:t>
            </a:r>
          </a:p>
        </p:txBody>
      </p:sp>
      <p:sp>
        <p:nvSpPr>
          <p:cNvPr id="318" name="TextBox 317"/>
          <p:cNvSpPr txBox="1"/>
          <p:nvPr/>
        </p:nvSpPr>
        <p:spPr>
          <a:xfrm>
            <a:off x="11743142" y="17712092"/>
            <a:ext cx="1924805"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b="1" dirty="0">
                <a:latin typeface="Palatino" charset="0"/>
                <a:ea typeface="Palatino" charset="0"/>
                <a:cs typeface="Palatino" charset="0"/>
              </a:rPr>
              <a:t>No methylation response </a:t>
            </a:r>
          </a:p>
        </p:txBody>
      </p:sp>
      <p:sp>
        <p:nvSpPr>
          <p:cNvPr id="319" name="TextBox 318"/>
          <p:cNvSpPr txBox="1"/>
          <p:nvPr/>
        </p:nvSpPr>
        <p:spPr>
          <a:xfrm>
            <a:off x="10904887" y="16888346"/>
            <a:ext cx="532873"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a:latin typeface="Palatino" charset="0"/>
                <a:ea typeface="Palatino" charset="0"/>
                <a:cs typeface="Palatino" charset="0"/>
              </a:rPr>
              <a:t>Stress</a:t>
            </a:r>
            <a:endParaRPr lang="en-US" sz="1050" dirty="0">
              <a:latin typeface="Palatino" charset="0"/>
              <a:ea typeface="Palatino" charset="0"/>
              <a:cs typeface="Palatino" charset="0"/>
            </a:endParaRPr>
          </a:p>
        </p:txBody>
      </p:sp>
      <p:sp>
        <p:nvSpPr>
          <p:cNvPr id="320" name="TextBox 319"/>
          <p:cNvSpPr txBox="1"/>
          <p:nvPr/>
        </p:nvSpPr>
        <p:spPr>
          <a:xfrm>
            <a:off x="10904887" y="17824870"/>
            <a:ext cx="532873"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a:latin typeface="Palatino" charset="0"/>
                <a:ea typeface="Palatino" charset="0"/>
                <a:cs typeface="Palatino" charset="0"/>
              </a:rPr>
              <a:t>Stress</a:t>
            </a:r>
            <a:endParaRPr lang="en-US" sz="1050" dirty="0">
              <a:latin typeface="Palatino" charset="0"/>
              <a:ea typeface="Palatino" charset="0"/>
              <a:cs typeface="Palatino" charset="0"/>
            </a:endParaRPr>
          </a:p>
        </p:txBody>
      </p:sp>
      <p:pic>
        <p:nvPicPr>
          <p:cNvPr id="40" name="Picture 39"/>
          <p:cNvPicPr>
            <a:picLocks noChangeAspect="1"/>
          </p:cNvPicPr>
          <p:nvPr/>
        </p:nvPicPr>
        <p:blipFill>
          <a:blip r:embed="rId10"/>
          <a:stretch>
            <a:fillRect/>
          </a:stretch>
        </p:blipFill>
        <p:spPr>
          <a:xfrm>
            <a:off x="12867932" y="17016366"/>
            <a:ext cx="650201" cy="568926"/>
          </a:xfrm>
          <a:prstGeom prst="rect">
            <a:avLst/>
          </a:prstGeom>
        </p:spPr>
      </p:pic>
      <p:pic>
        <p:nvPicPr>
          <p:cNvPr id="41" name="Picture 40"/>
          <p:cNvPicPr>
            <a:picLocks noChangeAspect="1"/>
          </p:cNvPicPr>
          <p:nvPr/>
        </p:nvPicPr>
        <p:blipFill>
          <a:blip r:embed="rId11"/>
          <a:stretch>
            <a:fillRect/>
          </a:stretch>
        </p:blipFill>
        <p:spPr>
          <a:xfrm>
            <a:off x="11717456" y="16988538"/>
            <a:ext cx="493303" cy="660170"/>
          </a:xfrm>
          <a:prstGeom prst="rect">
            <a:avLst/>
          </a:prstGeom>
        </p:spPr>
      </p:pic>
      <p:sp>
        <p:nvSpPr>
          <p:cNvPr id="44" name="Oval 43"/>
          <p:cNvSpPr/>
          <p:nvPr/>
        </p:nvSpPr>
        <p:spPr>
          <a:xfrm>
            <a:off x="12827507" y="18061618"/>
            <a:ext cx="200594" cy="1466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a:off x="12205098" y="17221200"/>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2" name="Picture 321"/>
          <p:cNvPicPr>
            <a:picLocks noChangeAspect="1"/>
          </p:cNvPicPr>
          <p:nvPr/>
        </p:nvPicPr>
        <p:blipFill>
          <a:blip r:embed="rId11"/>
          <a:stretch>
            <a:fillRect/>
          </a:stretch>
        </p:blipFill>
        <p:spPr>
          <a:xfrm>
            <a:off x="11716029" y="17936829"/>
            <a:ext cx="493303" cy="660170"/>
          </a:xfrm>
          <a:prstGeom prst="rect">
            <a:avLst/>
          </a:prstGeom>
        </p:spPr>
      </p:pic>
      <p:pic>
        <p:nvPicPr>
          <p:cNvPr id="323" name="Picture 322"/>
          <p:cNvPicPr>
            <a:picLocks noChangeAspect="1"/>
          </p:cNvPicPr>
          <p:nvPr/>
        </p:nvPicPr>
        <p:blipFill>
          <a:blip r:embed="rId10"/>
          <a:stretch>
            <a:fillRect/>
          </a:stretch>
        </p:blipFill>
        <p:spPr>
          <a:xfrm>
            <a:off x="12857065" y="17957457"/>
            <a:ext cx="650201" cy="568926"/>
          </a:xfrm>
          <a:prstGeom prst="rect">
            <a:avLst/>
          </a:prstGeom>
        </p:spPr>
      </p:pic>
      <p:cxnSp>
        <p:nvCxnSpPr>
          <p:cNvPr id="324" name="Straight Arrow Connector 323"/>
          <p:cNvCxnSpPr/>
          <p:nvPr/>
        </p:nvCxnSpPr>
        <p:spPr>
          <a:xfrm>
            <a:off x="12205098" y="18134936"/>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Oval 324"/>
          <p:cNvSpPr/>
          <p:nvPr/>
        </p:nvSpPr>
        <p:spPr>
          <a:xfrm>
            <a:off x="12842264" y="17126421"/>
            <a:ext cx="200594" cy="1466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2188166" y="17278264"/>
            <a:ext cx="563660" cy="1676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ultiply 58"/>
          <p:cNvSpPr/>
          <p:nvPr/>
        </p:nvSpPr>
        <p:spPr>
          <a:xfrm>
            <a:off x="12306914" y="17996690"/>
            <a:ext cx="321136" cy="274320"/>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12204966" y="17263019"/>
            <a:ext cx="688220" cy="215444"/>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800" dirty="0">
                <a:latin typeface="Palatino" charset="0"/>
                <a:ea typeface="Palatino" charset="0"/>
                <a:cs typeface="Palatino" charset="0"/>
              </a:rPr>
              <a:t>DNMTs</a:t>
            </a:r>
          </a:p>
        </p:txBody>
      </p:sp>
      <p:sp>
        <p:nvSpPr>
          <p:cNvPr id="329" name="Oval 328"/>
          <p:cNvSpPr/>
          <p:nvPr/>
        </p:nvSpPr>
        <p:spPr>
          <a:xfrm>
            <a:off x="12199898" y="18250371"/>
            <a:ext cx="563660" cy="1676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p:cNvSpPr txBox="1"/>
          <p:nvPr/>
        </p:nvSpPr>
        <p:spPr>
          <a:xfrm>
            <a:off x="12222529" y="18234522"/>
            <a:ext cx="688220" cy="215444"/>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800" dirty="0">
                <a:latin typeface="Palatino" charset="0"/>
                <a:ea typeface="Palatino" charset="0"/>
                <a:cs typeface="Palatino" charset="0"/>
              </a:rPr>
              <a:t>DNMTs</a:t>
            </a:r>
          </a:p>
        </p:txBody>
      </p:sp>
      <p:sp>
        <p:nvSpPr>
          <p:cNvPr id="330" name="TextBox 329"/>
          <p:cNvSpPr txBox="1"/>
          <p:nvPr/>
        </p:nvSpPr>
        <p:spPr>
          <a:xfrm>
            <a:off x="5910353" y="18418045"/>
            <a:ext cx="3725357" cy="193899"/>
          </a:xfrm>
          <a:prstGeom prst="rect">
            <a:avLst/>
          </a:prstGeom>
          <a:noFill/>
        </p:spPr>
        <p:txBody>
          <a:bodyPr wrap="square" rtlCol="0">
            <a:spAutoFit/>
          </a:bodyPr>
          <a:lstStyle/>
          <a:p>
            <a:pPr defTabSz="777867">
              <a:defRPr/>
            </a:pPr>
            <a:r>
              <a:rPr lang="en-US" sz="660" dirty="0">
                <a:latin typeface="Palatino" charset="0"/>
                <a:ea typeface="Palatino" charset="0"/>
                <a:cs typeface="Palatino" charset="0"/>
              </a:rPr>
              <a:t>Medians not sharing a letter are statistically different at P &lt; 0.05 (Tukey-adjusted comparison).</a:t>
            </a:r>
          </a:p>
        </p:txBody>
      </p:sp>
      <p:sp>
        <p:nvSpPr>
          <p:cNvPr id="331" name="Right Arrow 330"/>
          <p:cNvSpPr/>
          <p:nvPr/>
        </p:nvSpPr>
        <p:spPr>
          <a:xfrm>
            <a:off x="11334797" y="14096206"/>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5" name="Picture 64"/>
          <p:cNvPicPr>
            <a:picLocks noChangeAspect="1"/>
          </p:cNvPicPr>
          <p:nvPr/>
        </p:nvPicPr>
        <p:blipFill>
          <a:blip r:embed="rId12">
            <a:extLst>
              <a:ext uri="{BEBA8EAE-BF5A-486C-A8C5-ECC9F3942E4B}">
                <a14:imgProps xmlns:a14="http://schemas.microsoft.com/office/drawing/2010/main">
                  <a14:imgLayer r:embed="rId13">
                    <a14:imgEffect>
                      <a14:sharpenSoften amount="55000"/>
                    </a14:imgEffect>
                  </a14:imgLayer>
                </a14:imgProps>
              </a:ext>
              <a:ext uri="{28A0092B-C50C-407E-A947-70E740481C1C}">
                <a14:useLocalDpi xmlns:a14="http://schemas.microsoft.com/office/drawing/2010/main" val="0"/>
              </a:ext>
            </a:extLst>
          </a:blip>
          <a:stretch>
            <a:fillRect/>
          </a:stretch>
        </p:blipFill>
        <p:spPr>
          <a:xfrm>
            <a:off x="8171311" y="14769185"/>
            <a:ext cx="923406" cy="765973"/>
          </a:xfrm>
          <a:prstGeom prst="rect">
            <a:avLst/>
          </a:prstGeom>
        </p:spPr>
      </p:pic>
      <p:graphicFrame>
        <p:nvGraphicFramePr>
          <p:cNvPr id="89" name="Table 88"/>
          <p:cNvGraphicFramePr>
            <a:graphicFrameLocks noGrp="1"/>
          </p:cNvGraphicFramePr>
          <p:nvPr>
            <p:extLst>
              <p:ext uri="{D42A27DB-BD31-4B8C-83A1-F6EECF244321}">
                <p14:modId xmlns:p14="http://schemas.microsoft.com/office/powerpoint/2010/main" val="1025145879"/>
              </p:ext>
            </p:extLst>
          </p:nvPr>
        </p:nvGraphicFramePr>
        <p:xfrm>
          <a:off x="5707116" y="3780693"/>
          <a:ext cx="3819775" cy="2072640"/>
        </p:xfrm>
        <a:graphic>
          <a:graphicData uri="http://schemas.openxmlformats.org/drawingml/2006/table">
            <a:tbl>
              <a:tblPr firstRow="1" bandRow="1">
                <a:tableStyleId>{7DF18680-E054-41AD-8BC1-D1AEF772440D}</a:tableStyleId>
              </a:tblPr>
              <a:tblGrid>
                <a:gridCol w="2217684">
                  <a:extLst>
                    <a:ext uri="{9D8B030D-6E8A-4147-A177-3AD203B41FA5}">
                      <a16:colId xmlns:a16="http://schemas.microsoft.com/office/drawing/2014/main" val="20000"/>
                    </a:ext>
                  </a:extLst>
                </a:gridCol>
                <a:gridCol w="1602091">
                  <a:extLst>
                    <a:ext uri="{9D8B030D-6E8A-4147-A177-3AD203B41FA5}">
                      <a16:colId xmlns:a16="http://schemas.microsoft.com/office/drawing/2014/main" val="20001"/>
                    </a:ext>
                  </a:extLst>
                </a:gridCol>
              </a:tblGrid>
              <a:tr h="143708">
                <a:tc>
                  <a:txBody>
                    <a:bodyPr/>
                    <a:lstStyle/>
                    <a:p>
                      <a:pPr marL="0" marR="0" algn="ctr">
                        <a:spcBef>
                          <a:spcPts val="0"/>
                        </a:spcBef>
                        <a:spcAft>
                          <a:spcPts val="0"/>
                        </a:spcAft>
                      </a:pPr>
                      <a:r>
                        <a:rPr lang="en-US" sz="1200" dirty="0">
                          <a:effectLst/>
                          <a:latin typeface="Palatino" charset="0"/>
                          <a:ea typeface="Palatino" charset="0"/>
                          <a:cs typeface="Palatino" charset="0"/>
                        </a:rPr>
                        <a:t>Target Gene</a:t>
                      </a:r>
                    </a:p>
                  </a:txBody>
                  <a:tcPr/>
                </a:tc>
                <a:tc>
                  <a:txBody>
                    <a:bodyPr/>
                    <a:lstStyle/>
                    <a:p>
                      <a:pPr algn="ctr"/>
                      <a:r>
                        <a:rPr lang="en-US" sz="1200" dirty="0">
                          <a:effectLst/>
                          <a:latin typeface="Palatino" charset="0"/>
                          <a:ea typeface="Palatino" charset="0"/>
                          <a:cs typeface="Palatino" charset="0"/>
                        </a:rPr>
                        <a:t>Function</a:t>
                      </a:r>
                    </a:p>
                  </a:txBody>
                  <a:tcPr/>
                </a:tc>
                <a:extLst>
                  <a:ext uri="{0D108BD9-81ED-4DB2-BD59-A6C34878D82A}">
                    <a16:rowId xmlns:a16="http://schemas.microsoft.com/office/drawing/2014/main" val="10000"/>
                  </a:ext>
                </a:extLst>
              </a:tr>
              <a:tr h="175643">
                <a:tc>
                  <a:txBody>
                    <a:bodyPr/>
                    <a:lstStyle/>
                    <a:p>
                      <a:pPr marL="0" marR="0" algn="ctr">
                        <a:spcBef>
                          <a:spcPts val="0"/>
                        </a:spcBef>
                        <a:spcAft>
                          <a:spcPts val="0"/>
                        </a:spcAft>
                      </a:pPr>
                      <a:r>
                        <a:rPr lang="en-US" sz="800" kern="1200" dirty="0">
                          <a:solidFill>
                            <a:schemeClr val="dk1"/>
                          </a:solidFill>
                          <a:effectLst/>
                          <a:latin typeface="Palatino" charset="0"/>
                          <a:ea typeface="Palatino" charset="0"/>
                          <a:cs typeface="Palatino" charset="0"/>
                        </a:rPr>
                        <a:t>Heat-shock cognate 70 </a:t>
                      </a:r>
                      <a:r>
                        <a:rPr lang="en-US" sz="800" b="1" kern="1200" dirty="0">
                          <a:solidFill>
                            <a:schemeClr val="dk1"/>
                          </a:solidFill>
                          <a:effectLst/>
                          <a:latin typeface="Palatino" charset="0"/>
                          <a:ea typeface="Palatino" charset="0"/>
                          <a:cs typeface="Palatino" charset="0"/>
                        </a:rPr>
                        <a:t>(HSC70)</a:t>
                      </a:r>
                    </a:p>
                  </a:txBody>
                  <a:tcPr/>
                </a:tc>
                <a:tc>
                  <a:txBody>
                    <a:bodyPr/>
                    <a:lstStyle/>
                    <a:p>
                      <a:pPr algn="ctr"/>
                      <a:r>
                        <a:rPr lang="en-US" sz="800" dirty="0">
                          <a:effectLst/>
                          <a:latin typeface="Palatino" charset="0"/>
                          <a:ea typeface="Palatino" charset="0"/>
                          <a:cs typeface="Palatino" charset="0"/>
                        </a:rPr>
                        <a:t>Chaperone</a:t>
                      </a:r>
                      <a:r>
                        <a:rPr lang="en-US" sz="800" baseline="0" dirty="0">
                          <a:effectLst/>
                          <a:latin typeface="Palatino" charset="0"/>
                          <a:ea typeface="Palatino" charset="0"/>
                          <a:cs typeface="Palatino" charset="0"/>
                        </a:rPr>
                        <a:t> protein for preservation in heat response</a:t>
                      </a:r>
                      <a:endParaRPr lang="en-US" sz="800" dirty="0">
                        <a:effectLst/>
                        <a:latin typeface="Palatino" charset="0"/>
                        <a:ea typeface="Palatino" charset="0"/>
                        <a:cs typeface="Palatino" charset="0"/>
                      </a:endParaRPr>
                    </a:p>
                  </a:txBody>
                  <a:tcPr/>
                </a:tc>
                <a:extLst>
                  <a:ext uri="{0D108BD9-81ED-4DB2-BD59-A6C34878D82A}">
                    <a16:rowId xmlns:a16="http://schemas.microsoft.com/office/drawing/2014/main" val="10001"/>
                  </a:ext>
                </a:extLst>
              </a:tr>
              <a:tr h="175643">
                <a:tc>
                  <a:txBody>
                    <a:bodyPr/>
                    <a:lstStyle/>
                    <a:p>
                      <a:pPr marL="0" marR="0" algn="ctr">
                        <a:spcBef>
                          <a:spcPts val="0"/>
                        </a:spcBef>
                        <a:spcAft>
                          <a:spcPts val="0"/>
                        </a:spcAft>
                      </a:pPr>
                      <a:r>
                        <a:rPr lang="en-US" sz="800" dirty="0">
                          <a:effectLst/>
                          <a:latin typeface="Palatino" charset="0"/>
                          <a:ea typeface="Palatino" charset="0"/>
                          <a:cs typeface="Palatino" charset="0"/>
                        </a:rPr>
                        <a:t>Heat-shock protein 90 </a:t>
                      </a:r>
                      <a:r>
                        <a:rPr lang="en-US" sz="800" b="1" dirty="0">
                          <a:effectLst/>
                          <a:latin typeface="Palatino" charset="0"/>
                          <a:ea typeface="Palatino" charset="0"/>
                          <a:cs typeface="Palatino" charset="0"/>
                        </a:rPr>
                        <a:t>(HSP90)</a:t>
                      </a:r>
                    </a:p>
                  </a:txBody>
                  <a:tcPr/>
                </a:tc>
                <a:tc>
                  <a:txBody>
                    <a:bodyPr/>
                    <a:lstStyle/>
                    <a:p>
                      <a:pPr marL="0" marR="0" indent="0" algn="ctr" defTabSz="2857322" rtl="0" eaLnBrk="1" fontAlgn="auto" latinLnBrk="0" hangingPunct="1">
                        <a:lnSpc>
                          <a:spcPct val="100000"/>
                        </a:lnSpc>
                        <a:spcBef>
                          <a:spcPts val="0"/>
                        </a:spcBef>
                        <a:spcAft>
                          <a:spcPts val="0"/>
                        </a:spcAft>
                        <a:buClrTx/>
                        <a:buSzTx/>
                        <a:buFontTx/>
                        <a:buNone/>
                        <a:tabLst/>
                        <a:defRPr/>
                      </a:pPr>
                      <a:r>
                        <a:rPr lang="en-US" sz="800" dirty="0">
                          <a:effectLst/>
                          <a:latin typeface="Palatino" charset="0"/>
                          <a:ea typeface="Palatino" charset="0"/>
                          <a:cs typeface="Palatino" charset="0"/>
                        </a:rPr>
                        <a:t>Chaperone</a:t>
                      </a:r>
                      <a:r>
                        <a:rPr lang="en-US" sz="800" baseline="0" dirty="0">
                          <a:effectLst/>
                          <a:latin typeface="Palatino" charset="0"/>
                          <a:ea typeface="Palatino" charset="0"/>
                          <a:cs typeface="Palatino" charset="0"/>
                        </a:rPr>
                        <a:t> protein for preservation in heat response</a:t>
                      </a:r>
                      <a:endParaRPr lang="en-US" sz="800" dirty="0">
                        <a:effectLst/>
                        <a:latin typeface="Palatino" charset="0"/>
                        <a:ea typeface="Palatino" charset="0"/>
                        <a:cs typeface="Palatino" charset="0"/>
                      </a:endParaRPr>
                    </a:p>
                  </a:txBody>
                  <a:tcPr/>
                </a:tc>
                <a:extLst>
                  <a:ext uri="{0D108BD9-81ED-4DB2-BD59-A6C34878D82A}">
                    <a16:rowId xmlns:a16="http://schemas.microsoft.com/office/drawing/2014/main" val="10002"/>
                  </a:ext>
                </a:extLst>
              </a:tr>
              <a:tr h="175643">
                <a:tc>
                  <a:txBody>
                    <a:bodyPr/>
                    <a:lstStyle/>
                    <a:p>
                      <a:pPr marL="0" marR="0" algn="ctr">
                        <a:spcBef>
                          <a:spcPts val="0"/>
                        </a:spcBef>
                        <a:spcAft>
                          <a:spcPts val="0"/>
                        </a:spcAft>
                      </a:pPr>
                      <a:r>
                        <a:rPr lang="en-US" sz="800" kern="1200" dirty="0">
                          <a:solidFill>
                            <a:schemeClr val="dk1"/>
                          </a:solidFill>
                          <a:effectLst/>
                          <a:latin typeface="Palatino" charset="0"/>
                          <a:ea typeface="Palatino" charset="0"/>
                          <a:cs typeface="Palatino" charset="0"/>
                        </a:rPr>
                        <a:t>Superoxide dismutase </a:t>
                      </a:r>
                      <a:r>
                        <a:rPr lang="en-US" sz="800" b="1" kern="1200" dirty="0">
                          <a:solidFill>
                            <a:schemeClr val="dk1"/>
                          </a:solidFill>
                          <a:effectLst/>
                          <a:latin typeface="Palatino" charset="0"/>
                          <a:ea typeface="Palatino" charset="0"/>
                          <a:cs typeface="Palatino" charset="0"/>
                        </a:rPr>
                        <a:t>(SOD)</a:t>
                      </a:r>
                    </a:p>
                  </a:txBody>
                  <a:tcPr/>
                </a:tc>
                <a:tc>
                  <a:txBody>
                    <a:bodyPr/>
                    <a:lstStyle/>
                    <a:p>
                      <a:pPr algn="ctr"/>
                      <a:r>
                        <a:rPr lang="en-US" sz="800" dirty="0">
                          <a:effectLst/>
                          <a:latin typeface="Palatino" charset="0"/>
                          <a:ea typeface="Palatino" charset="0"/>
                          <a:cs typeface="Palatino" charset="0"/>
                        </a:rPr>
                        <a:t>Catalyzes the</a:t>
                      </a:r>
                      <a:r>
                        <a:rPr lang="en-US" sz="800" baseline="0" dirty="0">
                          <a:effectLst/>
                          <a:latin typeface="Palatino" charset="0"/>
                          <a:ea typeface="Palatino" charset="0"/>
                          <a:cs typeface="Palatino" charset="0"/>
                        </a:rPr>
                        <a:t> breakdown of the superoxide radical (O</a:t>
                      </a:r>
                      <a:r>
                        <a:rPr lang="en-US" sz="800" baseline="-25000" dirty="0">
                          <a:effectLst/>
                          <a:latin typeface="Palatino" charset="0"/>
                          <a:ea typeface="Palatino" charset="0"/>
                          <a:cs typeface="Palatino" charset="0"/>
                        </a:rPr>
                        <a:t>2</a:t>
                      </a:r>
                      <a:r>
                        <a:rPr lang="en-US" sz="800" baseline="30000" dirty="0">
                          <a:effectLst/>
                          <a:latin typeface="Palatino" charset="0"/>
                          <a:ea typeface="Palatino" charset="0"/>
                          <a:cs typeface="Palatino" charset="0"/>
                        </a:rPr>
                        <a:t>-</a:t>
                      </a:r>
                      <a:r>
                        <a:rPr lang="en-US" sz="800" baseline="0" dirty="0">
                          <a:effectLst/>
                          <a:latin typeface="Palatino" charset="0"/>
                          <a:ea typeface="Palatino" charset="0"/>
                          <a:cs typeface="Palatino" charset="0"/>
                        </a:rPr>
                        <a:t>)</a:t>
                      </a:r>
                      <a:endParaRPr lang="en-US" sz="800" dirty="0">
                        <a:effectLst/>
                        <a:latin typeface="Palatino" charset="0"/>
                        <a:ea typeface="Palatino" charset="0"/>
                        <a:cs typeface="Palatino" charset="0"/>
                      </a:endParaRPr>
                    </a:p>
                  </a:txBody>
                  <a:tcPr/>
                </a:tc>
                <a:extLst>
                  <a:ext uri="{0D108BD9-81ED-4DB2-BD59-A6C34878D82A}">
                    <a16:rowId xmlns:a16="http://schemas.microsoft.com/office/drawing/2014/main" val="10003"/>
                  </a:ext>
                </a:extLst>
              </a:tr>
              <a:tr h="175643">
                <a:tc>
                  <a:txBody>
                    <a:bodyPr/>
                    <a:lstStyle/>
                    <a:p>
                      <a:pPr marL="0" marR="0" algn="ctr">
                        <a:spcBef>
                          <a:spcPts val="0"/>
                        </a:spcBef>
                        <a:spcAft>
                          <a:spcPts val="0"/>
                        </a:spcAft>
                      </a:pPr>
                      <a:r>
                        <a:rPr lang="en-US" sz="800" kern="1200" dirty="0">
                          <a:solidFill>
                            <a:schemeClr val="dk1"/>
                          </a:solidFill>
                          <a:effectLst/>
                          <a:latin typeface="Palatino" charset="0"/>
                          <a:ea typeface="Palatino" charset="0"/>
                          <a:cs typeface="Palatino" charset="0"/>
                        </a:rPr>
                        <a:t>Hypoxia-induced factor 1A </a:t>
                      </a:r>
                      <a:r>
                        <a:rPr lang="en-US" sz="800" b="1" kern="1200" dirty="0">
                          <a:solidFill>
                            <a:schemeClr val="dk1"/>
                          </a:solidFill>
                          <a:effectLst/>
                          <a:latin typeface="Palatino" charset="0"/>
                          <a:ea typeface="Palatino" charset="0"/>
                          <a:cs typeface="Palatino" charset="0"/>
                        </a:rPr>
                        <a:t>(HIF1A)</a:t>
                      </a:r>
                    </a:p>
                  </a:txBody>
                  <a:tcPr/>
                </a:tc>
                <a:tc>
                  <a:txBody>
                    <a:bodyPr/>
                    <a:lstStyle/>
                    <a:p>
                      <a:pPr algn="ctr"/>
                      <a:r>
                        <a:rPr lang="en-US" sz="800" dirty="0">
                          <a:effectLst/>
                          <a:latin typeface="Palatino" charset="0"/>
                          <a:ea typeface="Palatino" charset="0"/>
                          <a:cs typeface="Palatino" charset="0"/>
                        </a:rPr>
                        <a:t>Cellular</a:t>
                      </a:r>
                      <a:r>
                        <a:rPr lang="en-US" sz="800" baseline="0" dirty="0">
                          <a:effectLst/>
                          <a:latin typeface="Palatino" charset="0"/>
                          <a:ea typeface="Palatino" charset="0"/>
                          <a:cs typeface="Palatino" charset="0"/>
                        </a:rPr>
                        <a:t> </a:t>
                      </a:r>
                      <a:r>
                        <a:rPr lang="en-US" sz="800" dirty="0">
                          <a:effectLst/>
                          <a:latin typeface="Palatino" charset="0"/>
                          <a:ea typeface="Palatino" charset="0"/>
                          <a:cs typeface="Palatino" charset="0"/>
                        </a:rPr>
                        <a:t>response to low oxygen levels</a:t>
                      </a:r>
                    </a:p>
                  </a:txBody>
                  <a:tcPr/>
                </a:tc>
                <a:extLst>
                  <a:ext uri="{0D108BD9-81ED-4DB2-BD59-A6C34878D82A}">
                    <a16:rowId xmlns:a16="http://schemas.microsoft.com/office/drawing/2014/main" val="10004"/>
                  </a:ext>
                </a:extLst>
              </a:tr>
              <a:tr h="239513">
                <a:tc>
                  <a:txBody>
                    <a:bodyPr/>
                    <a:lstStyle/>
                    <a:p>
                      <a:pPr marL="0" marR="0" algn="ctr">
                        <a:spcBef>
                          <a:spcPts val="0"/>
                        </a:spcBef>
                        <a:spcAft>
                          <a:spcPts val="0"/>
                        </a:spcAft>
                      </a:pPr>
                      <a:r>
                        <a:rPr lang="en-US" sz="800" kern="1200" dirty="0">
                          <a:solidFill>
                            <a:schemeClr val="dk1"/>
                          </a:solidFill>
                          <a:effectLst/>
                          <a:latin typeface="Palatino" charset="0"/>
                          <a:ea typeface="Palatino" charset="0"/>
                          <a:cs typeface="Palatino" charset="0"/>
                        </a:rPr>
                        <a:t>ATP </a:t>
                      </a:r>
                      <a:r>
                        <a:rPr lang="en-US" sz="800" kern="1200" dirty="0" err="1">
                          <a:solidFill>
                            <a:schemeClr val="dk1"/>
                          </a:solidFill>
                          <a:effectLst/>
                          <a:latin typeface="Palatino" charset="0"/>
                          <a:ea typeface="Palatino" charset="0"/>
                          <a:cs typeface="Palatino" charset="0"/>
                        </a:rPr>
                        <a:t>synthetase</a:t>
                      </a:r>
                      <a:endParaRPr lang="en-US" sz="800" kern="1200" dirty="0">
                        <a:solidFill>
                          <a:schemeClr val="dk1"/>
                        </a:solidFill>
                        <a:effectLst/>
                        <a:latin typeface="Palatino" charset="0"/>
                        <a:ea typeface="Palatino" charset="0"/>
                        <a:cs typeface="Palatino" charset="0"/>
                      </a:endParaRPr>
                    </a:p>
                  </a:txBody>
                  <a:tcPr/>
                </a:tc>
                <a:tc>
                  <a:txBody>
                    <a:bodyPr/>
                    <a:lstStyle/>
                    <a:p>
                      <a:pPr algn="ctr"/>
                      <a:r>
                        <a:rPr lang="en-US" sz="800" dirty="0">
                          <a:effectLst/>
                          <a:latin typeface="Palatino" charset="0"/>
                          <a:ea typeface="Palatino" charset="0"/>
                          <a:cs typeface="Palatino" charset="0"/>
                        </a:rPr>
                        <a:t>Enzyme complex that catalyzes the phosphorylation of ADP,</a:t>
                      </a:r>
                      <a:r>
                        <a:rPr lang="en-US" sz="800" baseline="0" dirty="0">
                          <a:effectLst/>
                          <a:latin typeface="Palatino" charset="0"/>
                          <a:ea typeface="Palatino" charset="0"/>
                          <a:cs typeface="Palatino" charset="0"/>
                        </a:rPr>
                        <a:t> resulting in </a:t>
                      </a:r>
                      <a:r>
                        <a:rPr lang="en-US" sz="800" dirty="0">
                          <a:effectLst/>
                          <a:latin typeface="Palatino" charset="0"/>
                          <a:ea typeface="Palatino" charset="0"/>
                          <a:cs typeface="Palatino" charset="0"/>
                        </a:rPr>
                        <a:t>ATP</a:t>
                      </a:r>
                    </a:p>
                  </a:txBody>
                  <a:tcPr/>
                </a:tc>
                <a:extLst>
                  <a:ext uri="{0D108BD9-81ED-4DB2-BD59-A6C34878D82A}">
                    <a16:rowId xmlns:a16="http://schemas.microsoft.com/office/drawing/2014/main" val="10005"/>
                  </a:ext>
                </a:extLst>
              </a:tr>
            </a:tbl>
          </a:graphicData>
        </a:graphic>
      </p:graphicFrame>
      <p:sp>
        <p:nvSpPr>
          <p:cNvPr id="92" name="Rectangle 1"/>
          <p:cNvSpPr>
            <a:spLocks noChangeArrowheads="1"/>
          </p:cNvSpPr>
          <p:nvPr/>
        </p:nvSpPr>
        <p:spPr bwMode="auto">
          <a:xfrm>
            <a:off x="5839811" y="8222254"/>
            <a:ext cx="20327949" cy="48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32" name="Rounded Rectangle 331"/>
          <p:cNvSpPr/>
          <p:nvPr/>
        </p:nvSpPr>
        <p:spPr>
          <a:xfrm>
            <a:off x="5734515" y="5957602"/>
            <a:ext cx="3851271" cy="375942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33" name="TextBox 332"/>
          <p:cNvSpPr txBox="1"/>
          <p:nvPr/>
        </p:nvSpPr>
        <p:spPr>
          <a:xfrm flipH="1">
            <a:off x="6362276" y="5998532"/>
            <a:ext cx="3292215" cy="284693"/>
          </a:xfrm>
          <a:prstGeom prst="rect">
            <a:avLst/>
          </a:prstGeom>
          <a:noFill/>
        </p:spPr>
        <p:txBody>
          <a:bodyPr wrap="square" rtlCol="0">
            <a:spAutoFit/>
          </a:bodyPr>
          <a:lstStyle/>
          <a:p>
            <a:r>
              <a:rPr lang="en-US" sz="1250" b="1" dirty="0">
                <a:solidFill>
                  <a:srgbClr val="2E859C"/>
                </a:solidFill>
                <a:latin typeface="Palatino" charset="0"/>
                <a:ea typeface="Palatino" charset="0"/>
                <a:cs typeface="Palatino" charset="0"/>
              </a:rPr>
              <a:t>Immune/Stress-Related Genes</a:t>
            </a:r>
          </a:p>
        </p:txBody>
      </p:sp>
      <p:sp>
        <p:nvSpPr>
          <p:cNvPr id="334" name="Rounded Rectangle 333"/>
          <p:cNvSpPr/>
          <p:nvPr/>
        </p:nvSpPr>
        <p:spPr>
          <a:xfrm>
            <a:off x="9705520" y="5951899"/>
            <a:ext cx="3851271" cy="37690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35" name="TextBox 334"/>
          <p:cNvSpPr txBox="1"/>
          <p:nvPr/>
        </p:nvSpPr>
        <p:spPr>
          <a:xfrm flipH="1">
            <a:off x="10602263" y="5989006"/>
            <a:ext cx="2340298" cy="284693"/>
          </a:xfrm>
          <a:prstGeom prst="rect">
            <a:avLst/>
          </a:prstGeom>
          <a:noFill/>
        </p:spPr>
        <p:txBody>
          <a:bodyPr wrap="square" rtlCol="0">
            <a:spAutoFit/>
          </a:bodyPr>
          <a:lstStyle/>
          <a:p>
            <a:r>
              <a:rPr lang="en-US" sz="1250" b="1" dirty="0">
                <a:solidFill>
                  <a:srgbClr val="2E859C"/>
                </a:solidFill>
                <a:latin typeface="Palatino" charset="0"/>
                <a:ea typeface="Palatino" charset="0"/>
                <a:cs typeface="Palatino" charset="0"/>
              </a:rPr>
              <a:t>Epigenetics-Related Genes</a:t>
            </a:r>
          </a:p>
        </p:txBody>
      </p:sp>
      <p:pic>
        <p:nvPicPr>
          <p:cNvPr id="93" name="Picture 92"/>
          <p:cNvPicPr>
            <a:picLocks noChangeAspect="1"/>
          </p:cNvPicPr>
          <p:nvPr/>
        </p:nvPicPr>
        <p:blipFill rotWithShape="1">
          <a:blip r:embed="rId14">
            <a:extLst>
              <a:ext uri="{28A0092B-C50C-407E-A947-70E740481C1C}">
                <a14:useLocalDpi xmlns:a14="http://schemas.microsoft.com/office/drawing/2010/main" val="0"/>
              </a:ext>
            </a:extLst>
          </a:blip>
          <a:srcRect t="1511" b="768"/>
          <a:stretch/>
        </p:blipFill>
        <p:spPr>
          <a:xfrm>
            <a:off x="5673506" y="21976687"/>
            <a:ext cx="3016365" cy="2229789"/>
          </a:xfrm>
          <a:prstGeom prst="rect">
            <a:avLst/>
          </a:prstGeom>
        </p:spPr>
      </p:pic>
      <p:sp>
        <p:nvSpPr>
          <p:cNvPr id="336" name="TextBox 335"/>
          <p:cNvSpPr txBox="1"/>
          <p:nvPr/>
        </p:nvSpPr>
        <p:spPr>
          <a:xfrm>
            <a:off x="11201120" y="20056425"/>
            <a:ext cx="2415937" cy="150618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Although not statistically significant, diploid oysters show increased relative mitochondrial abundance following desiccation/heat-stress exposure. </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Unlike the diploids, triploid oysters exhibit a slight reduction in relative mitochondrial abundance after desiccation/heat-stress exposure. </a:t>
            </a:r>
          </a:p>
        </p:txBody>
      </p:sp>
      <p:sp>
        <p:nvSpPr>
          <p:cNvPr id="337" name="Rounded Rectangle 336"/>
          <p:cNvSpPr/>
          <p:nvPr/>
        </p:nvSpPr>
        <p:spPr>
          <a:xfrm>
            <a:off x="8738099" y="22091642"/>
            <a:ext cx="788792" cy="87782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38" name="Rounded Rectangle 337"/>
          <p:cNvSpPr/>
          <p:nvPr/>
        </p:nvSpPr>
        <p:spPr>
          <a:xfrm>
            <a:off x="8738099" y="23264879"/>
            <a:ext cx="788792" cy="87782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339" name="Group 338"/>
          <p:cNvGrpSpPr/>
          <p:nvPr/>
        </p:nvGrpSpPr>
        <p:grpSpPr>
          <a:xfrm>
            <a:off x="5823575" y="19724096"/>
            <a:ext cx="5402840" cy="2199544"/>
            <a:chOff x="5906010" y="18259575"/>
            <a:chExt cx="5402840" cy="2199544"/>
          </a:xfrm>
        </p:grpSpPr>
        <p:sp>
          <p:nvSpPr>
            <p:cNvPr id="340" name="Rounded Rectangle 339"/>
            <p:cNvSpPr/>
            <p:nvPr/>
          </p:nvSpPr>
          <p:spPr>
            <a:xfrm>
              <a:off x="7893955" y="18259575"/>
              <a:ext cx="1463040" cy="2199543"/>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ounded Rectangle 345"/>
            <p:cNvSpPr/>
            <p:nvPr/>
          </p:nvSpPr>
          <p:spPr>
            <a:xfrm>
              <a:off x="9845810" y="18259575"/>
              <a:ext cx="1463040" cy="219954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p:cNvSpPr/>
            <p:nvPr/>
          </p:nvSpPr>
          <p:spPr>
            <a:xfrm>
              <a:off x="5906010" y="18259576"/>
              <a:ext cx="1463040" cy="2199542"/>
            </a:xfrm>
            <a:prstGeom prst="roundRect">
              <a:avLst/>
            </a:prstGeom>
            <a:solidFill>
              <a:srgbClr val="00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TextBox 350"/>
            <p:cNvSpPr txBox="1"/>
            <p:nvPr/>
          </p:nvSpPr>
          <p:spPr>
            <a:xfrm>
              <a:off x="9883495" y="18276247"/>
              <a:ext cx="1400060" cy="276999"/>
            </a:xfrm>
            <a:prstGeom prst="rect">
              <a:avLst/>
            </a:prstGeom>
            <a:noFill/>
          </p:spPr>
          <p:txBody>
            <a:bodyPr wrap="square" rtlCol="0">
              <a:spAutoFit/>
            </a:bodyPr>
            <a:lstStyle/>
            <a:p>
              <a:pPr algn="ctr"/>
              <a:r>
                <a:rPr lang="en-US" sz="1200" b="1" dirty="0">
                  <a:latin typeface="Palatino" charset="0"/>
                  <a:ea typeface="Palatino" charset="0"/>
                  <a:cs typeface="Palatino" charset="0"/>
                </a:rPr>
                <a:t>qPCR Reaction</a:t>
              </a:r>
            </a:p>
          </p:txBody>
        </p:sp>
        <p:sp>
          <p:nvSpPr>
            <p:cNvPr id="353" name="Right Arrow 352"/>
            <p:cNvSpPr/>
            <p:nvPr/>
          </p:nvSpPr>
          <p:spPr>
            <a:xfrm>
              <a:off x="7436143" y="18980933"/>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4" name="Right Arrow 353"/>
            <p:cNvSpPr/>
            <p:nvPr/>
          </p:nvSpPr>
          <p:spPr>
            <a:xfrm>
              <a:off x="9397850" y="18984348"/>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55" name="TextBox 354"/>
          <p:cNvSpPr txBox="1"/>
          <p:nvPr/>
        </p:nvSpPr>
        <p:spPr>
          <a:xfrm>
            <a:off x="5863464" y="19760673"/>
            <a:ext cx="1400060" cy="461665"/>
          </a:xfrm>
          <a:prstGeom prst="rect">
            <a:avLst/>
          </a:prstGeom>
          <a:noFill/>
        </p:spPr>
        <p:txBody>
          <a:bodyPr wrap="square" rtlCol="0">
            <a:spAutoFit/>
          </a:bodyPr>
          <a:lstStyle/>
          <a:p>
            <a:pPr algn="ctr"/>
            <a:r>
              <a:rPr lang="en-US" sz="1200" b="1" dirty="0">
                <a:latin typeface="Palatino" charset="0"/>
                <a:ea typeface="Palatino" charset="0"/>
                <a:cs typeface="Palatino" charset="0"/>
              </a:rPr>
              <a:t>Primer Development</a:t>
            </a:r>
          </a:p>
        </p:txBody>
      </p:sp>
      <p:sp>
        <p:nvSpPr>
          <p:cNvPr id="356" name="TextBox 355"/>
          <p:cNvSpPr txBox="1"/>
          <p:nvPr/>
        </p:nvSpPr>
        <p:spPr>
          <a:xfrm>
            <a:off x="7829361" y="19747419"/>
            <a:ext cx="1400060" cy="461665"/>
          </a:xfrm>
          <a:prstGeom prst="rect">
            <a:avLst/>
          </a:prstGeom>
          <a:noFill/>
        </p:spPr>
        <p:txBody>
          <a:bodyPr wrap="square" rtlCol="0">
            <a:spAutoFit/>
          </a:bodyPr>
          <a:lstStyle/>
          <a:p>
            <a:pPr algn="ctr"/>
            <a:r>
              <a:rPr lang="en-US" sz="1200" b="1" dirty="0">
                <a:latin typeface="Palatino" charset="0"/>
                <a:ea typeface="Palatino" charset="0"/>
                <a:cs typeface="Palatino" charset="0"/>
              </a:rPr>
              <a:t>Total DNA Extraction</a:t>
            </a:r>
          </a:p>
        </p:txBody>
      </p:sp>
      <p:sp>
        <p:nvSpPr>
          <p:cNvPr id="357" name="TextBox 356"/>
          <p:cNvSpPr txBox="1"/>
          <p:nvPr/>
        </p:nvSpPr>
        <p:spPr>
          <a:xfrm>
            <a:off x="5745530" y="20104581"/>
            <a:ext cx="1616682" cy="877163"/>
          </a:xfrm>
          <a:prstGeom prst="rect">
            <a:avLst/>
          </a:prstGeom>
          <a:noFill/>
        </p:spPr>
        <p:txBody>
          <a:bodyPr wrap="square" rtlCol="0">
            <a:spAutoFit/>
          </a:bodyPr>
          <a:lstStyle/>
          <a:p>
            <a:pPr algn="ctr"/>
            <a:r>
              <a:rPr lang="en-US" sz="1020" dirty="0">
                <a:latin typeface="Palatino" charset="0"/>
                <a:ea typeface="Palatino" charset="0"/>
                <a:cs typeface="Palatino" charset="0"/>
              </a:rPr>
              <a:t>COX1, or cytochrome c oxidase subunit 1, is a single-copy gene found in </a:t>
            </a:r>
            <a:r>
              <a:rPr lang="en-US" sz="1020" i="1" dirty="0">
                <a:latin typeface="Palatino" charset="0"/>
                <a:ea typeface="Palatino" charset="0"/>
                <a:cs typeface="Palatino" charset="0"/>
              </a:rPr>
              <a:t>C. </a:t>
            </a:r>
            <a:r>
              <a:rPr lang="en-US" sz="1020" i="1" dirty="0" err="1">
                <a:latin typeface="Palatino" charset="0"/>
                <a:ea typeface="Palatino" charset="0"/>
                <a:cs typeface="Palatino" charset="0"/>
              </a:rPr>
              <a:t>gigas</a:t>
            </a:r>
            <a:r>
              <a:rPr lang="en-US" sz="1020" i="1" dirty="0">
                <a:latin typeface="Palatino" charset="0"/>
                <a:ea typeface="Palatino" charset="0"/>
                <a:cs typeface="Palatino" charset="0"/>
              </a:rPr>
              <a:t> </a:t>
            </a:r>
            <a:r>
              <a:rPr lang="en-US" sz="1020" dirty="0">
                <a:latin typeface="Palatino" charset="0"/>
                <a:ea typeface="Palatino" charset="0"/>
                <a:cs typeface="Palatino" charset="0"/>
              </a:rPr>
              <a:t>mitochondrial DNA (</a:t>
            </a:r>
            <a:r>
              <a:rPr lang="en-US" sz="1020" dirty="0" err="1">
                <a:latin typeface="Palatino" charset="0"/>
                <a:ea typeface="Palatino" charset="0"/>
                <a:cs typeface="Palatino" charset="0"/>
              </a:rPr>
              <a:t>mtDNA</a:t>
            </a:r>
            <a:r>
              <a:rPr lang="en-US" sz="1020" dirty="0">
                <a:latin typeface="Palatino" charset="0"/>
                <a:ea typeface="Palatino" charset="0"/>
                <a:cs typeface="Palatino" charset="0"/>
              </a:rPr>
              <a:t>). </a:t>
            </a:r>
          </a:p>
        </p:txBody>
      </p:sp>
      <p:pic>
        <p:nvPicPr>
          <p:cNvPr id="103" name="Picture 10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4633" y="20966625"/>
            <a:ext cx="766761" cy="856856"/>
          </a:xfrm>
          <a:prstGeom prst="rect">
            <a:avLst/>
          </a:prstGeom>
        </p:spPr>
      </p:pic>
      <p:sp>
        <p:nvSpPr>
          <p:cNvPr id="358" name="TextBox 357"/>
          <p:cNvSpPr txBox="1"/>
          <p:nvPr/>
        </p:nvSpPr>
        <p:spPr>
          <a:xfrm>
            <a:off x="7765145" y="20080506"/>
            <a:ext cx="1565734" cy="1818959"/>
          </a:xfrm>
          <a:prstGeom prst="rect">
            <a:avLst/>
          </a:prstGeom>
          <a:noFill/>
        </p:spPr>
        <p:txBody>
          <a:bodyPr wrap="square" rtlCol="0">
            <a:spAutoFit/>
          </a:bodyPr>
          <a:lstStyle/>
          <a:p>
            <a:pPr marL="171450" indent="-171450">
              <a:buFont typeface="Arial" charset="0"/>
              <a:buChar char="•"/>
            </a:pPr>
            <a:r>
              <a:rPr lang="en-US" sz="1020" dirty="0" err="1">
                <a:latin typeface="Palatino" charset="0"/>
                <a:ea typeface="Palatino" charset="0"/>
                <a:cs typeface="Palatino" charset="0"/>
              </a:rPr>
              <a:t>Ctenidia</a:t>
            </a:r>
            <a:r>
              <a:rPr lang="en-US" sz="1020" dirty="0">
                <a:latin typeface="Palatino" charset="0"/>
                <a:ea typeface="Palatino" charset="0"/>
                <a:cs typeface="Palatino" charset="0"/>
              </a:rPr>
              <a:t> tissue is </a:t>
            </a:r>
            <a:r>
              <a:rPr lang="en-US" sz="1020" dirty="0" err="1">
                <a:latin typeface="Palatino" charset="0"/>
                <a:ea typeface="Palatino" charset="0"/>
                <a:cs typeface="Palatino" charset="0"/>
              </a:rPr>
              <a:t>homegenized</a:t>
            </a:r>
            <a:r>
              <a:rPr lang="en-US" sz="1020" dirty="0">
                <a:latin typeface="Palatino" charset="0"/>
                <a:ea typeface="Palatino" charset="0"/>
                <a:cs typeface="Palatino" charset="0"/>
              </a:rPr>
              <a:t>.</a:t>
            </a:r>
          </a:p>
          <a:p>
            <a:pPr marL="171450" indent="-171450">
              <a:buFont typeface="Arial" charset="0"/>
              <a:buChar char="•"/>
            </a:pPr>
            <a:r>
              <a:rPr lang="en-US" sz="1020" dirty="0">
                <a:latin typeface="Palatino" charset="0"/>
                <a:ea typeface="Palatino" charset="0"/>
                <a:cs typeface="Palatino" charset="0"/>
              </a:rPr>
              <a:t>Addition of </a:t>
            </a:r>
            <a:r>
              <a:rPr lang="en-US" sz="1020" dirty="0" err="1">
                <a:latin typeface="Palatino" charset="0"/>
                <a:ea typeface="Palatino" charset="0"/>
                <a:cs typeface="Palatino" charset="0"/>
              </a:rPr>
              <a:t>chloroform:isoamyl</a:t>
            </a:r>
            <a:r>
              <a:rPr lang="en-US" sz="1020" dirty="0">
                <a:latin typeface="Palatino" charset="0"/>
                <a:ea typeface="Palatino" charset="0"/>
                <a:cs typeface="Palatino" charset="0"/>
              </a:rPr>
              <a:t> alcohol and Proteinase K solution to separate out DNA from polysaccharides and proteins (aqueous phase). </a:t>
            </a:r>
          </a:p>
        </p:txBody>
      </p:sp>
      <p:sp>
        <p:nvSpPr>
          <p:cNvPr id="360" name="TextBox 359"/>
          <p:cNvSpPr txBox="1"/>
          <p:nvPr/>
        </p:nvSpPr>
        <p:spPr>
          <a:xfrm>
            <a:off x="8744829" y="22117375"/>
            <a:ext cx="768915"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a:latin typeface="Palatino" charset="0"/>
                <a:ea typeface="Palatino" charset="0"/>
                <a:cs typeface="Palatino" charset="0"/>
              </a:rPr>
              <a:t>Diploid</a:t>
            </a:r>
          </a:p>
        </p:txBody>
      </p:sp>
      <p:sp>
        <p:nvSpPr>
          <p:cNvPr id="361" name="TextBox 360"/>
          <p:cNvSpPr txBox="1"/>
          <p:nvPr/>
        </p:nvSpPr>
        <p:spPr>
          <a:xfrm>
            <a:off x="8748828" y="23264879"/>
            <a:ext cx="851103"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a:latin typeface="Palatino" charset="0"/>
                <a:ea typeface="Palatino" charset="0"/>
                <a:cs typeface="Palatino" charset="0"/>
              </a:rPr>
              <a:t>Triploid</a:t>
            </a:r>
          </a:p>
        </p:txBody>
      </p:sp>
      <p:sp>
        <p:nvSpPr>
          <p:cNvPr id="362" name="Right Arrow 361"/>
          <p:cNvSpPr/>
          <p:nvPr/>
        </p:nvSpPr>
        <p:spPr>
          <a:xfrm>
            <a:off x="9681068" y="22431384"/>
            <a:ext cx="744902" cy="198340"/>
          </a:xfrm>
          <a:prstGeom prst="rightArrow">
            <a:avLst/>
          </a:prstGeom>
          <a:solidFill>
            <a:srgbClr val="73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63" name="Rounded Rectangle 362"/>
          <p:cNvSpPr/>
          <p:nvPr/>
        </p:nvSpPr>
        <p:spPr>
          <a:xfrm>
            <a:off x="10604344" y="21970257"/>
            <a:ext cx="2902920" cy="1051560"/>
          </a:xfrm>
          <a:prstGeom prst="roundRect">
            <a:avLst/>
          </a:prstGeom>
          <a:solidFill>
            <a:srgbClr val="9ED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64" name="Rounded Rectangle 363"/>
          <p:cNvSpPr/>
          <p:nvPr/>
        </p:nvSpPr>
        <p:spPr>
          <a:xfrm>
            <a:off x="10604344" y="23134928"/>
            <a:ext cx="2902921" cy="1049001"/>
          </a:xfrm>
          <a:prstGeom prst="roundRect">
            <a:avLst/>
          </a:prstGeom>
          <a:solidFill>
            <a:srgbClr val="9ED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65" name="Right Arrow 364"/>
          <p:cNvSpPr/>
          <p:nvPr/>
        </p:nvSpPr>
        <p:spPr>
          <a:xfrm>
            <a:off x="9695445" y="23560258"/>
            <a:ext cx="744902" cy="198340"/>
          </a:xfrm>
          <a:prstGeom prst="rightArrow">
            <a:avLst/>
          </a:prstGeom>
          <a:solidFill>
            <a:srgbClr val="73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66" name="TextBox 365"/>
          <p:cNvSpPr txBox="1"/>
          <p:nvPr/>
        </p:nvSpPr>
        <p:spPr>
          <a:xfrm>
            <a:off x="10612721" y="21966938"/>
            <a:ext cx="2902098" cy="563616"/>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Increased mitochondrial abundance suggests potential mitochondrial biogenesis stress response in diploids. </a:t>
            </a:r>
          </a:p>
        </p:txBody>
      </p:sp>
      <p:sp>
        <p:nvSpPr>
          <p:cNvPr id="367" name="TextBox 366"/>
          <p:cNvSpPr txBox="1"/>
          <p:nvPr/>
        </p:nvSpPr>
        <p:spPr>
          <a:xfrm>
            <a:off x="10602594" y="23131610"/>
            <a:ext cx="2922352" cy="563616"/>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Slight decrease in mitochondrial abundance suggests no mitochondrial biogenesis stress response in triploids. </a:t>
            </a:r>
          </a:p>
        </p:txBody>
      </p:sp>
      <p:pic>
        <p:nvPicPr>
          <p:cNvPr id="106" name="Picture 10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89262" y="22471402"/>
            <a:ext cx="523164" cy="532391"/>
          </a:xfrm>
          <a:prstGeom prst="rect">
            <a:avLst/>
          </a:prstGeom>
        </p:spPr>
      </p:pic>
      <p:cxnSp>
        <p:nvCxnSpPr>
          <p:cNvPr id="368" name="Straight Arrow Connector 367"/>
          <p:cNvCxnSpPr/>
          <p:nvPr/>
        </p:nvCxnSpPr>
        <p:spPr>
          <a:xfrm>
            <a:off x="11716029" y="22705204"/>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9" name="Picture 36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398233" y="22458915"/>
            <a:ext cx="267496" cy="272215"/>
          </a:xfrm>
          <a:prstGeom prst="rect">
            <a:avLst/>
          </a:prstGeom>
        </p:spPr>
      </p:pic>
      <p:pic>
        <p:nvPicPr>
          <p:cNvPr id="372" name="Picture 37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42561" y="22442153"/>
            <a:ext cx="267496" cy="272215"/>
          </a:xfrm>
          <a:prstGeom prst="rect">
            <a:avLst/>
          </a:prstGeom>
        </p:spPr>
      </p:pic>
      <p:pic>
        <p:nvPicPr>
          <p:cNvPr id="373" name="Picture 3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693759" y="22696704"/>
            <a:ext cx="267496" cy="272215"/>
          </a:xfrm>
          <a:prstGeom prst="rect">
            <a:avLst/>
          </a:prstGeom>
        </p:spPr>
      </p:pic>
      <p:pic>
        <p:nvPicPr>
          <p:cNvPr id="374" name="Picture 37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89262" y="23624383"/>
            <a:ext cx="523164" cy="532391"/>
          </a:xfrm>
          <a:prstGeom prst="rect">
            <a:avLst/>
          </a:prstGeom>
        </p:spPr>
      </p:pic>
      <p:sp>
        <p:nvSpPr>
          <p:cNvPr id="375" name="TextBox 374"/>
          <p:cNvSpPr txBox="1"/>
          <p:nvPr/>
        </p:nvSpPr>
        <p:spPr>
          <a:xfrm>
            <a:off x="11736996" y="22718937"/>
            <a:ext cx="688220" cy="215444"/>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800">
                <a:latin typeface="Palatino" charset="0"/>
                <a:ea typeface="Palatino" charset="0"/>
                <a:cs typeface="Palatino" charset="0"/>
              </a:rPr>
              <a:t>Fission</a:t>
            </a:r>
            <a:endParaRPr lang="en-US" sz="800" dirty="0">
              <a:latin typeface="Palatino" charset="0"/>
              <a:ea typeface="Palatino" charset="0"/>
              <a:cs typeface="Palatino" charset="0"/>
            </a:endParaRPr>
          </a:p>
        </p:txBody>
      </p:sp>
      <p:sp>
        <p:nvSpPr>
          <p:cNvPr id="376" name="TextBox 375"/>
          <p:cNvSpPr txBox="1"/>
          <p:nvPr/>
        </p:nvSpPr>
        <p:spPr>
          <a:xfrm>
            <a:off x="11825988" y="23885163"/>
            <a:ext cx="688220" cy="215444"/>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800" dirty="0">
                <a:latin typeface="Palatino" charset="0"/>
                <a:ea typeface="Palatino" charset="0"/>
                <a:cs typeface="Palatino" charset="0"/>
              </a:rPr>
              <a:t>Fission</a:t>
            </a:r>
          </a:p>
        </p:txBody>
      </p:sp>
      <p:cxnSp>
        <p:nvCxnSpPr>
          <p:cNvPr id="377" name="Straight Arrow Connector 376"/>
          <p:cNvCxnSpPr/>
          <p:nvPr/>
        </p:nvCxnSpPr>
        <p:spPr>
          <a:xfrm>
            <a:off x="11800461" y="23822235"/>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8" name="Picture 3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450072" y="23635514"/>
            <a:ext cx="267496" cy="272215"/>
          </a:xfrm>
          <a:prstGeom prst="rect">
            <a:avLst/>
          </a:prstGeom>
        </p:spPr>
      </p:pic>
      <p:pic>
        <p:nvPicPr>
          <p:cNvPr id="379" name="Picture 37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015369" y="23567684"/>
            <a:ext cx="267496" cy="272215"/>
          </a:xfrm>
          <a:prstGeom prst="rect">
            <a:avLst/>
          </a:prstGeom>
        </p:spPr>
      </p:pic>
      <p:pic>
        <p:nvPicPr>
          <p:cNvPr id="380" name="Picture 37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766567" y="23822235"/>
            <a:ext cx="267496" cy="272215"/>
          </a:xfrm>
          <a:prstGeom prst="rect">
            <a:avLst/>
          </a:prstGeom>
        </p:spPr>
      </p:pic>
      <p:sp>
        <p:nvSpPr>
          <p:cNvPr id="381" name="Multiply 380"/>
          <p:cNvSpPr/>
          <p:nvPr/>
        </p:nvSpPr>
        <p:spPr>
          <a:xfrm>
            <a:off x="11897565" y="23681601"/>
            <a:ext cx="321136" cy="274320"/>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TextBox 381"/>
          <p:cNvSpPr txBox="1"/>
          <p:nvPr/>
        </p:nvSpPr>
        <p:spPr>
          <a:xfrm>
            <a:off x="9739093" y="22248746"/>
            <a:ext cx="532873"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a:latin typeface="Palatino" charset="0"/>
                <a:ea typeface="Palatino" charset="0"/>
                <a:cs typeface="Palatino" charset="0"/>
              </a:rPr>
              <a:t>Stress</a:t>
            </a:r>
            <a:endParaRPr lang="en-US" sz="1050" dirty="0">
              <a:latin typeface="Palatino" charset="0"/>
              <a:ea typeface="Palatino" charset="0"/>
              <a:cs typeface="Palatino" charset="0"/>
            </a:endParaRPr>
          </a:p>
        </p:txBody>
      </p:sp>
      <p:sp>
        <p:nvSpPr>
          <p:cNvPr id="383" name="TextBox 382"/>
          <p:cNvSpPr txBox="1"/>
          <p:nvPr/>
        </p:nvSpPr>
        <p:spPr>
          <a:xfrm>
            <a:off x="9761786" y="23413418"/>
            <a:ext cx="532873"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a:latin typeface="Palatino" charset="0"/>
                <a:ea typeface="Palatino" charset="0"/>
                <a:cs typeface="Palatino" charset="0"/>
              </a:rPr>
              <a:t>Stress</a:t>
            </a:r>
            <a:endParaRPr lang="en-US" sz="1050" dirty="0">
              <a:latin typeface="Palatino" charset="0"/>
              <a:ea typeface="Palatino" charset="0"/>
              <a:cs typeface="Palatino" charset="0"/>
            </a:endParaRPr>
          </a:p>
        </p:txBody>
      </p:sp>
      <p:sp>
        <p:nvSpPr>
          <p:cNvPr id="384" name="TextBox 383"/>
          <p:cNvSpPr txBox="1"/>
          <p:nvPr/>
        </p:nvSpPr>
        <p:spPr>
          <a:xfrm>
            <a:off x="9719099" y="20003070"/>
            <a:ext cx="1565734" cy="1818959"/>
          </a:xfrm>
          <a:prstGeom prst="rect">
            <a:avLst/>
          </a:prstGeom>
          <a:noFill/>
        </p:spPr>
        <p:txBody>
          <a:bodyPr wrap="square" rtlCol="0">
            <a:spAutoFit/>
          </a:bodyPr>
          <a:lstStyle/>
          <a:p>
            <a:pPr marL="171450" indent="-171450">
              <a:buFont typeface="Arial" charset="0"/>
              <a:buChar char="•"/>
            </a:pPr>
            <a:r>
              <a:rPr lang="en-US" sz="1020" dirty="0">
                <a:latin typeface="Palatino" charset="0"/>
                <a:ea typeface="Palatino" charset="0"/>
                <a:cs typeface="Palatino" charset="0"/>
              </a:rPr>
              <a:t>qPCR is normalized to DNA content. </a:t>
            </a:r>
          </a:p>
          <a:p>
            <a:pPr marL="171450" indent="-171450">
              <a:buFont typeface="Arial" charset="0"/>
              <a:buChar char="•"/>
            </a:pPr>
            <a:r>
              <a:rPr lang="en-US" sz="1020" dirty="0">
                <a:latin typeface="Palatino" charset="0"/>
                <a:ea typeface="Palatino" charset="0"/>
                <a:cs typeface="Palatino" charset="0"/>
              </a:rPr>
              <a:t>Fluorophore attached to DNA. </a:t>
            </a:r>
          </a:p>
          <a:p>
            <a:pPr marL="171450" indent="-171450">
              <a:buFont typeface="Arial" charset="0"/>
              <a:buChar char="•"/>
            </a:pPr>
            <a:r>
              <a:rPr lang="en-US" sz="1020" dirty="0">
                <a:latin typeface="Palatino" charset="0"/>
                <a:ea typeface="Palatino" charset="0"/>
                <a:cs typeface="Palatino" charset="0"/>
              </a:rPr>
              <a:t>Thermal cycler equipped with optical detection module measures successive fluorescence signals as DNA is amplified. </a:t>
            </a:r>
          </a:p>
        </p:txBody>
      </p:sp>
      <p:graphicFrame>
        <p:nvGraphicFramePr>
          <p:cNvPr id="111" name="Diagram 110"/>
          <p:cNvGraphicFramePr/>
          <p:nvPr>
            <p:extLst>
              <p:ext uri="{D42A27DB-BD31-4B8C-83A1-F6EECF244321}">
                <p14:modId xmlns:p14="http://schemas.microsoft.com/office/powerpoint/2010/main" val="878989955"/>
              </p:ext>
            </p:extLst>
          </p:nvPr>
        </p:nvGraphicFramePr>
        <p:xfrm>
          <a:off x="704845" y="15039459"/>
          <a:ext cx="4314015" cy="256295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15" name="Picture 114"/>
          <p:cNvPicPr>
            <a:picLocks noChangeAspect="1"/>
          </p:cNvPicPr>
          <p:nvPr/>
        </p:nvPicPr>
        <p:blipFill>
          <a:blip r:embed="rId22"/>
          <a:stretch>
            <a:fillRect/>
          </a:stretch>
        </p:blipFill>
        <p:spPr>
          <a:xfrm>
            <a:off x="791252" y="10819666"/>
            <a:ext cx="1322064" cy="1057054"/>
          </a:xfrm>
          <a:prstGeom prst="rect">
            <a:avLst/>
          </a:prstGeom>
        </p:spPr>
      </p:pic>
      <p:pic>
        <p:nvPicPr>
          <p:cNvPr id="117" name="Picture 116"/>
          <p:cNvPicPr>
            <a:picLocks noChangeAspect="1"/>
          </p:cNvPicPr>
          <p:nvPr/>
        </p:nvPicPr>
        <p:blipFill rotWithShape="1">
          <a:blip r:embed="rId23"/>
          <a:srcRect t="20226"/>
          <a:stretch/>
        </p:blipFill>
        <p:spPr>
          <a:xfrm>
            <a:off x="2805076" y="10652492"/>
            <a:ext cx="2293282" cy="1218869"/>
          </a:xfrm>
          <a:prstGeom prst="rect">
            <a:avLst/>
          </a:prstGeom>
        </p:spPr>
      </p:pic>
      <p:sp>
        <p:nvSpPr>
          <p:cNvPr id="389" name="TextBox 388"/>
          <p:cNvSpPr txBox="1"/>
          <p:nvPr/>
        </p:nvSpPr>
        <p:spPr>
          <a:xfrm>
            <a:off x="751809" y="11867953"/>
            <a:ext cx="1943525" cy="169277"/>
          </a:xfrm>
          <a:prstGeom prst="rect">
            <a:avLst/>
          </a:prstGeom>
          <a:noFill/>
        </p:spPr>
        <p:txBody>
          <a:bodyPr wrap="square" rtlCol="0">
            <a:spAutoFit/>
          </a:bodyPr>
          <a:lstStyle/>
          <a:p>
            <a:r>
              <a:rPr lang="en-US" sz="500" dirty="0">
                <a:latin typeface="Palatino" charset="0"/>
                <a:ea typeface="Palatino" charset="0"/>
                <a:cs typeface="Palatino" charset="0"/>
              </a:rPr>
              <a:t>Nell, John. 2002. Farming triploid oysters.</a:t>
            </a:r>
          </a:p>
        </p:txBody>
      </p:sp>
      <p:sp>
        <p:nvSpPr>
          <p:cNvPr id="390" name="TextBox 389"/>
          <p:cNvSpPr txBox="1"/>
          <p:nvPr/>
        </p:nvSpPr>
        <p:spPr>
          <a:xfrm>
            <a:off x="2800935" y="11850052"/>
            <a:ext cx="2312300" cy="169277"/>
          </a:xfrm>
          <a:prstGeom prst="rect">
            <a:avLst/>
          </a:prstGeom>
          <a:noFill/>
        </p:spPr>
        <p:txBody>
          <a:bodyPr wrap="square" rtlCol="0">
            <a:spAutoFit/>
          </a:bodyPr>
          <a:lstStyle/>
          <a:p>
            <a:r>
              <a:rPr lang="en-US" sz="500" dirty="0">
                <a:latin typeface="Palatino" charset="0"/>
                <a:ea typeface="Palatino" charset="0"/>
                <a:cs typeface="Palatino" charset="0"/>
              </a:rPr>
              <a:t>Lu, Connie. Pangea Shellfish. 2015. Different Methods of Growing Oysters </a:t>
            </a:r>
          </a:p>
        </p:txBody>
      </p:sp>
      <p:sp>
        <p:nvSpPr>
          <p:cNvPr id="251" name="TextBox 250"/>
          <p:cNvSpPr txBox="1"/>
          <p:nvPr/>
        </p:nvSpPr>
        <p:spPr>
          <a:xfrm>
            <a:off x="14016768" y="3739230"/>
            <a:ext cx="4840662" cy="2448747"/>
          </a:xfrm>
          <a:prstGeom prst="rect">
            <a:avLst/>
          </a:prstGeom>
          <a:noFill/>
        </p:spPr>
        <p:txBody>
          <a:bodyPr wrap="square" rtlCol="0">
            <a:spAutoFit/>
          </a:bodyPr>
          <a:lstStyle/>
          <a:p>
            <a:pPr marL="145850" indent="-145850">
              <a:buFont typeface="Wingdings" charset="2"/>
              <a:buChar char="§"/>
            </a:pPr>
            <a:r>
              <a:rPr lang="en-US" sz="1021" dirty="0">
                <a:latin typeface="Palatino" charset="0"/>
                <a:ea typeface="Palatino" charset="0"/>
                <a:cs typeface="Palatino" charset="0"/>
              </a:rPr>
              <a:t>qPCR results indicate that multi-stressor global warming exposure (desiccation/elevated temp.) induces </a:t>
            </a:r>
            <a:r>
              <a:rPr lang="en-US" sz="1021" b="1" dirty="0">
                <a:latin typeface="Palatino" charset="0"/>
                <a:ea typeface="Palatino" charset="0"/>
                <a:cs typeface="Palatino" charset="0"/>
              </a:rPr>
              <a:t>alterations in gene regulatory activity, immune response, and metabolic regulatory activity. </a:t>
            </a:r>
          </a:p>
          <a:p>
            <a:pPr marL="145850" indent="-145850">
              <a:buFont typeface="Wingdings" charset="2"/>
              <a:buChar char="§"/>
            </a:pPr>
            <a:r>
              <a:rPr lang="en-US" sz="1021" dirty="0">
                <a:latin typeface="Palatino" charset="0"/>
                <a:ea typeface="Palatino" charset="0"/>
                <a:cs typeface="Palatino" charset="0"/>
              </a:rPr>
              <a:t>Upregulation of HATHaP2 in both diploids and triploids suggests a possible </a:t>
            </a:r>
            <a:r>
              <a:rPr lang="en-US" sz="1021" b="1" dirty="0">
                <a:latin typeface="Palatino" charset="0"/>
                <a:ea typeface="Palatino" charset="0"/>
                <a:cs typeface="Palatino" charset="0"/>
              </a:rPr>
              <a:t>histone acetylation response </a:t>
            </a:r>
            <a:r>
              <a:rPr lang="en-US" sz="1021" dirty="0">
                <a:latin typeface="Palatino" charset="0"/>
                <a:ea typeface="Palatino" charset="0"/>
                <a:cs typeface="Palatino" charset="0"/>
              </a:rPr>
              <a:t>to stress, which increases the ability of transcription factors to bind to DNA and thereby facilitates transcription. </a:t>
            </a:r>
          </a:p>
          <a:p>
            <a:pPr marL="145850" indent="-145850">
              <a:buFont typeface="Wingdings" charset="2"/>
              <a:buChar char="§"/>
            </a:pPr>
            <a:r>
              <a:rPr lang="en-US" sz="1021" dirty="0">
                <a:latin typeface="Palatino" charset="0"/>
                <a:ea typeface="Palatino" charset="0"/>
                <a:cs typeface="Palatino" charset="0"/>
              </a:rPr>
              <a:t>Downregulation of ATP </a:t>
            </a:r>
            <a:r>
              <a:rPr lang="en-US" sz="1021" dirty="0" err="1">
                <a:latin typeface="Palatino" charset="0"/>
                <a:ea typeface="Palatino" charset="0"/>
                <a:cs typeface="Palatino" charset="0"/>
              </a:rPr>
              <a:t>synthetase</a:t>
            </a:r>
            <a:r>
              <a:rPr lang="en-US" sz="1021" dirty="0">
                <a:latin typeface="Palatino" charset="0"/>
                <a:ea typeface="Palatino" charset="0"/>
                <a:cs typeface="Palatino" charset="0"/>
              </a:rPr>
              <a:t> suggests </a:t>
            </a:r>
            <a:r>
              <a:rPr lang="en-US" sz="1021" b="1" dirty="0">
                <a:latin typeface="Palatino" charset="0"/>
                <a:ea typeface="Palatino" charset="0"/>
                <a:cs typeface="Palatino" charset="0"/>
              </a:rPr>
              <a:t>shifts in energy demand </a:t>
            </a:r>
            <a:r>
              <a:rPr lang="en-US" sz="1021" dirty="0">
                <a:latin typeface="Palatino" charset="0"/>
                <a:ea typeface="Palatino" charset="0"/>
                <a:cs typeface="Palatino" charset="0"/>
              </a:rPr>
              <a:t>sensed by the cell and reallocation of energy resources to other cellular processes, possibly homeostasis-linked. </a:t>
            </a:r>
          </a:p>
          <a:p>
            <a:pPr marL="145850" indent="-145850">
              <a:buFont typeface="Wingdings" charset="2"/>
              <a:buChar char="§"/>
            </a:pPr>
            <a:r>
              <a:rPr lang="en-US" sz="1021" dirty="0">
                <a:latin typeface="Palatino" charset="0"/>
                <a:ea typeface="Palatino" charset="0"/>
                <a:cs typeface="Palatino" charset="0"/>
              </a:rPr>
              <a:t>Upregulation of HSP90 in both diploids and triploids indicates a </a:t>
            </a:r>
            <a:r>
              <a:rPr lang="en-US" sz="1021" b="1" dirty="0">
                <a:latin typeface="Palatino" charset="0"/>
                <a:ea typeface="Palatino" charset="0"/>
                <a:cs typeface="Palatino" charset="0"/>
              </a:rPr>
              <a:t>heightened immune response</a:t>
            </a:r>
            <a:r>
              <a:rPr lang="en-US" sz="1021" dirty="0">
                <a:latin typeface="Palatino" charset="0"/>
                <a:ea typeface="Palatino" charset="0"/>
                <a:cs typeface="Palatino" charset="0"/>
              </a:rPr>
              <a:t> to stress.  </a:t>
            </a:r>
          </a:p>
          <a:p>
            <a:pPr marL="544507" lvl="1" indent="-145850">
              <a:buFont typeface="Courier New" charset="0"/>
              <a:buChar char="o"/>
            </a:pPr>
            <a:r>
              <a:rPr lang="en-US" sz="1021" dirty="0">
                <a:latin typeface="Palatino" charset="0"/>
                <a:ea typeface="Palatino" charset="0"/>
                <a:cs typeface="Palatino" charset="0"/>
              </a:rPr>
              <a:t>Triploids expressed HSP90 at high levels even in control conditions, suggesting </a:t>
            </a:r>
            <a:r>
              <a:rPr lang="en-US" sz="1021" b="1" dirty="0">
                <a:latin typeface="Palatino" charset="0"/>
                <a:ea typeface="Palatino" charset="0"/>
                <a:cs typeface="Palatino" charset="0"/>
              </a:rPr>
              <a:t>non-optimal allocation of energy towards maintaining a high immune response when not needed. </a:t>
            </a:r>
          </a:p>
          <a:p>
            <a:pPr marL="544507" lvl="1" indent="-145850">
              <a:buFont typeface="Courier New" charset="0"/>
              <a:buChar char="o"/>
            </a:pPr>
            <a:endParaRPr lang="en-US" sz="1021" dirty="0">
              <a:latin typeface="Palatino" charset="0"/>
              <a:ea typeface="Palatino" charset="0"/>
              <a:cs typeface="Palatino" charset="0"/>
            </a:endParaRPr>
          </a:p>
        </p:txBody>
      </p:sp>
      <p:sp>
        <p:nvSpPr>
          <p:cNvPr id="255" name="TextBox 254"/>
          <p:cNvSpPr txBox="1"/>
          <p:nvPr/>
        </p:nvSpPr>
        <p:spPr>
          <a:xfrm>
            <a:off x="14074974" y="5763182"/>
            <a:ext cx="4840662" cy="249427"/>
          </a:xfrm>
          <a:prstGeom prst="rect">
            <a:avLst/>
          </a:prstGeom>
          <a:noFill/>
        </p:spPr>
        <p:txBody>
          <a:bodyPr wrap="square" rtlCol="0">
            <a:spAutoFit/>
          </a:bodyPr>
          <a:lstStyle/>
          <a:p>
            <a:pPr marL="145850" indent="-145850">
              <a:buFont typeface="Wingdings" charset="2"/>
              <a:buChar char="§"/>
            </a:pPr>
            <a:endParaRPr lang="en-US" sz="1021" dirty="0">
              <a:latin typeface="Palatino" charset="0"/>
              <a:ea typeface="Palatino" charset="0"/>
              <a:cs typeface="Palatino" charset="0"/>
            </a:endParaRPr>
          </a:p>
        </p:txBody>
      </p:sp>
      <p:sp>
        <p:nvSpPr>
          <p:cNvPr id="270" name="TextBox 269"/>
          <p:cNvSpPr txBox="1"/>
          <p:nvPr/>
        </p:nvSpPr>
        <p:spPr>
          <a:xfrm>
            <a:off x="14032711" y="5922194"/>
            <a:ext cx="4754910" cy="2762936"/>
          </a:xfrm>
          <a:prstGeom prst="rect">
            <a:avLst/>
          </a:prstGeom>
          <a:noFill/>
        </p:spPr>
        <p:txBody>
          <a:bodyPr wrap="square" rtlCol="0">
            <a:spAutoFit/>
          </a:bodyPr>
          <a:lstStyle/>
          <a:p>
            <a:pPr marL="145850" indent="-145850">
              <a:buFont typeface="Wingdings" charset="2"/>
              <a:buChar char="§"/>
            </a:pPr>
            <a:r>
              <a:rPr lang="en-US" sz="1021" dirty="0">
                <a:latin typeface="Palatino" charset="0"/>
                <a:ea typeface="Palatino" charset="0"/>
                <a:cs typeface="Palatino" charset="0"/>
              </a:rPr>
              <a:t>Increase in global 5-mC DNA methylation in diploids following stress exposure suggests an overall </a:t>
            </a:r>
            <a:r>
              <a:rPr lang="en-US" sz="1021" b="1" dirty="0">
                <a:latin typeface="Palatino" charset="0"/>
                <a:ea typeface="Palatino" charset="0"/>
                <a:cs typeface="Palatino" charset="0"/>
              </a:rPr>
              <a:t>increase in gene regulatory activity in diploids. </a:t>
            </a:r>
          </a:p>
          <a:p>
            <a:pPr marL="145850" indent="-145850">
              <a:buFont typeface="Wingdings" charset="2"/>
              <a:buChar char="§"/>
            </a:pPr>
            <a:r>
              <a:rPr lang="en-US" sz="1021" dirty="0">
                <a:latin typeface="Palatino" charset="0"/>
                <a:ea typeface="Palatino" charset="0"/>
                <a:cs typeface="Palatino" charset="0"/>
              </a:rPr>
              <a:t>However, lack of change in global 5-mC DNA in triploids following stress exposure suggests that </a:t>
            </a:r>
            <a:r>
              <a:rPr lang="en-US" sz="1021" b="1" dirty="0">
                <a:latin typeface="Palatino" charset="0"/>
                <a:ea typeface="Palatino" charset="0"/>
                <a:cs typeface="Palatino" charset="0"/>
              </a:rPr>
              <a:t>triploids are unable to incite specific epigenetic modifications in response to stress. </a:t>
            </a:r>
          </a:p>
          <a:p>
            <a:pPr marL="145850" indent="-145850">
              <a:buFont typeface="Wingdings" charset="2"/>
              <a:buChar char="§"/>
            </a:pPr>
            <a:r>
              <a:rPr lang="en-US" sz="1021" dirty="0">
                <a:latin typeface="Palatino" charset="0"/>
                <a:ea typeface="Palatino" charset="0"/>
                <a:cs typeface="Palatino" charset="0"/>
              </a:rPr>
              <a:t>As relative mitochondrial abundance is increased in diploids following stress exposure, results suggest that </a:t>
            </a:r>
            <a:r>
              <a:rPr lang="en-US" sz="1021" b="1" dirty="0">
                <a:latin typeface="Palatino" charset="0"/>
                <a:ea typeface="Palatino" charset="0"/>
                <a:cs typeface="Palatino" charset="0"/>
              </a:rPr>
              <a:t>diploids induce a mitochondrial biogenesis response</a:t>
            </a:r>
            <a:r>
              <a:rPr lang="en-US" sz="1021" dirty="0">
                <a:latin typeface="Palatino" charset="0"/>
                <a:ea typeface="Palatino" charset="0"/>
                <a:cs typeface="Palatino" charset="0"/>
              </a:rPr>
              <a:t> to meet the increasing energy needs of the cell. </a:t>
            </a:r>
          </a:p>
          <a:p>
            <a:pPr marL="145850" indent="-145850">
              <a:buFont typeface="Wingdings" charset="2"/>
              <a:buChar char="§"/>
            </a:pPr>
            <a:r>
              <a:rPr lang="en-US" sz="1021" dirty="0">
                <a:latin typeface="Palatino" charset="0"/>
                <a:ea typeface="Palatino" charset="0"/>
                <a:cs typeface="Palatino" charset="0"/>
              </a:rPr>
              <a:t>Conversely, relative mitochondrial abundance is decreased in triploids following stress exposure, suggesting that </a:t>
            </a:r>
            <a:r>
              <a:rPr lang="en-US" sz="1021" b="1" dirty="0">
                <a:latin typeface="Palatino" charset="0"/>
                <a:ea typeface="Palatino" charset="0"/>
                <a:cs typeface="Palatino" charset="0"/>
              </a:rPr>
              <a:t>triploids are unable to launch a mitochondrial biogenesis response</a:t>
            </a:r>
            <a:r>
              <a:rPr lang="en-US" sz="1021" dirty="0">
                <a:latin typeface="Palatino" charset="0"/>
                <a:ea typeface="Palatino" charset="0"/>
                <a:cs typeface="Palatino" charset="0"/>
              </a:rPr>
              <a:t> and thereby cannot optimally meet the energy demands of the cell under stress conditions. </a:t>
            </a:r>
          </a:p>
          <a:p>
            <a:pPr marL="145850" indent="-145850">
              <a:buFont typeface="Wingdings" charset="2"/>
              <a:buChar char="§"/>
            </a:pPr>
            <a:r>
              <a:rPr lang="en-US" sz="1021" dirty="0">
                <a:latin typeface="Palatino" charset="0"/>
                <a:ea typeface="Palatino" charset="0"/>
                <a:cs typeface="Palatino" charset="0"/>
              </a:rPr>
              <a:t>Overall, </a:t>
            </a:r>
            <a:r>
              <a:rPr lang="en-US" sz="1021" b="1" dirty="0">
                <a:latin typeface="Palatino" charset="0"/>
                <a:ea typeface="Palatino" charset="0"/>
                <a:cs typeface="Palatino" charset="0"/>
              </a:rPr>
              <a:t>diploids are able to launch a quicker stress response </a:t>
            </a:r>
            <a:r>
              <a:rPr lang="en-US" sz="1021" dirty="0">
                <a:latin typeface="Palatino" charset="0"/>
                <a:ea typeface="Palatino" charset="0"/>
                <a:cs typeface="Palatino" charset="0"/>
              </a:rPr>
              <a:t>(i.e. 5-mC DNA methylation, increased mitochondrial abundance) than triploids. </a:t>
            </a:r>
          </a:p>
          <a:p>
            <a:pPr marL="145850" indent="-145850">
              <a:buFont typeface="Wingdings" charset="2"/>
              <a:buChar char="§"/>
            </a:pPr>
            <a:endParaRPr lang="en-US" sz="1021" dirty="0">
              <a:latin typeface="Palatino" charset="0"/>
              <a:ea typeface="Palatino" charset="0"/>
              <a:cs typeface="Palatino" charset="0"/>
            </a:endParaRPr>
          </a:p>
          <a:p>
            <a:pPr marL="145850" indent="-145850">
              <a:buFont typeface="Wingdings" charset="2"/>
              <a:buChar char="§"/>
            </a:pPr>
            <a:endParaRPr lang="en-US" sz="1021" dirty="0">
              <a:latin typeface="Palatino" charset="0"/>
              <a:ea typeface="Palatino" charset="0"/>
              <a:cs typeface="Palatino"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207597" y="9904684"/>
            <a:ext cx="914400" cy="868679"/>
          </a:xfrm>
          <a:prstGeom prst="rect">
            <a:avLst/>
          </a:prstGeom>
        </p:spPr>
      </p:pic>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229113" y="13642849"/>
            <a:ext cx="910350" cy="1051960"/>
          </a:xfrm>
          <a:prstGeom prst="rect">
            <a:avLst/>
          </a:prstGeom>
        </p:spPr>
      </p:pic>
      <p:pic>
        <p:nvPicPr>
          <p:cNvPr id="291" name="Picture 29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967871" y="17014266"/>
            <a:ext cx="576947" cy="548099"/>
          </a:xfrm>
          <a:prstGeom prst="rect">
            <a:avLst/>
          </a:prstGeom>
        </p:spPr>
      </p:pic>
      <p:pic>
        <p:nvPicPr>
          <p:cNvPr id="301" name="Picture 30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001472" y="17910139"/>
            <a:ext cx="543346" cy="627866"/>
          </a:xfrm>
          <a:prstGeom prst="rect">
            <a:avLst/>
          </a:prstGeom>
        </p:spPr>
      </p:pic>
      <p:pic>
        <p:nvPicPr>
          <p:cNvPr id="307" name="Picture 30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851928" y="22345264"/>
            <a:ext cx="576947" cy="548099"/>
          </a:xfrm>
          <a:prstGeom prst="rect">
            <a:avLst/>
          </a:prstGeom>
        </p:spPr>
      </p:pic>
      <p:pic>
        <p:nvPicPr>
          <p:cNvPr id="328" name="Picture 32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66036" y="23493966"/>
            <a:ext cx="543346" cy="627866"/>
          </a:xfrm>
          <a:prstGeom prst="rect">
            <a:avLst/>
          </a:prstGeom>
        </p:spPr>
      </p:pic>
      <p:pic>
        <p:nvPicPr>
          <p:cNvPr id="12" name="Picture 1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890969" y="10055979"/>
            <a:ext cx="613954" cy="594360"/>
          </a:xfrm>
          <a:prstGeom prst="rect">
            <a:avLst/>
          </a:prstGeom>
        </p:spPr>
      </p:pic>
      <p:pic>
        <p:nvPicPr>
          <p:cNvPr id="14" name="Picture 1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6605628" y="10056261"/>
            <a:ext cx="617106" cy="597411"/>
          </a:xfrm>
          <a:prstGeom prst="rect">
            <a:avLst/>
          </a:prstGeom>
        </p:spPr>
      </p:pic>
      <p:sp>
        <p:nvSpPr>
          <p:cNvPr id="350" name="Rounded Rectangle 349"/>
          <p:cNvSpPr/>
          <p:nvPr/>
        </p:nvSpPr>
        <p:spPr>
          <a:xfrm>
            <a:off x="16499987" y="14590085"/>
            <a:ext cx="2129679" cy="801424"/>
          </a:xfrm>
          <a:prstGeom prst="roundRect">
            <a:avLst/>
          </a:prstGeom>
          <a:solidFill>
            <a:srgbClr val="7E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p:cNvSpPr txBox="1"/>
          <p:nvPr/>
        </p:nvSpPr>
        <p:spPr>
          <a:xfrm>
            <a:off x="16534574" y="14644432"/>
            <a:ext cx="2062519" cy="720197"/>
          </a:xfrm>
          <a:prstGeom prst="rect">
            <a:avLst/>
          </a:prstGeom>
          <a:noFill/>
        </p:spPr>
        <p:txBody>
          <a:bodyPr wrap="square" rtlCol="0">
            <a:spAutoFit/>
          </a:bodyPr>
          <a:lstStyle/>
          <a:p>
            <a:pPr algn="ctr"/>
            <a:r>
              <a:rPr lang="en-US" sz="1020">
                <a:latin typeface="Palatino" charset="0"/>
                <a:ea typeface="Palatino" charset="0"/>
                <a:cs typeface="Palatino" charset="0"/>
              </a:rPr>
              <a:t>Potential </a:t>
            </a:r>
            <a:r>
              <a:rPr lang="en-US" sz="1020" b="1" dirty="0">
                <a:latin typeface="Palatino" charset="0"/>
                <a:ea typeface="Palatino" charset="0"/>
                <a:cs typeface="Palatino" charset="0"/>
              </a:rPr>
              <a:t>inability to launch a mitochondrial biogenesis response</a:t>
            </a:r>
            <a:r>
              <a:rPr lang="en-US" sz="1020" dirty="0">
                <a:latin typeface="Palatino" charset="0"/>
                <a:ea typeface="Palatino" charset="0"/>
                <a:cs typeface="Palatino" charset="0"/>
              </a:rPr>
              <a:t> to meet increasing energy demands of the cell </a:t>
            </a:r>
          </a:p>
        </p:txBody>
      </p:sp>
      <p:cxnSp>
        <p:nvCxnSpPr>
          <p:cNvPr id="359" name="Straight Arrow Connector 358"/>
          <p:cNvCxnSpPr/>
          <p:nvPr/>
        </p:nvCxnSpPr>
        <p:spPr>
          <a:xfrm>
            <a:off x="17287730" y="10351030"/>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0" name="Table 369"/>
          <p:cNvGraphicFramePr>
            <a:graphicFrameLocks noGrp="1"/>
          </p:cNvGraphicFramePr>
          <p:nvPr>
            <p:extLst>
              <p:ext uri="{D42A27DB-BD31-4B8C-83A1-F6EECF244321}">
                <p14:modId xmlns:p14="http://schemas.microsoft.com/office/powerpoint/2010/main" val="1163644443"/>
              </p:ext>
            </p:extLst>
          </p:nvPr>
        </p:nvGraphicFramePr>
        <p:xfrm>
          <a:off x="9593016" y="3784118"/>
          <a:ext cx="3970828" cy="2068197"/>
        </p:xfrm>
        <a:graphic>
          <a:graphicData uri="http://schemas.openxmlformats.org/drawingml/2006/table">
            <a:tbl>
              <a:tblPr firstRow="1" bandRow="1">
                <a:tableStyleId>{7DF18680-E054-41AD-8BC1-D1AEF772440D}</a:tableStyleId>
              </a:tblPr>
              <a:tblGrid>
                <a:gridCol w="2370384">
                  <a:extLst>
                    <a:ext uri="{9D8B030D-6E8A-4147-A177-3AD203B41FA5}">
                      <a16:colId xmlns:a16="http://schemas.microsoft.com/office/drawing/2014/main" val="20000"/>
                    </a:ext>
                  </a:extLst>
                </a:gridCol>
                <a:gridCol w="1600444">
                  <a:extLst>
                    <a:ext uri="{9D8B030D-6E8A-4147-A177-3AD203B41FA5}">
                      <a16:colId xmlns:a16="http://schemas.microsoft.com/office/drawing/2014/main" val="20001"/>
                    </a:ext>
                  </a:extLst>
                </a:gridCol>
              </a:tblGrid>
              <a:tr h="307857">
                <a:tc>
                  <a:txBody>
                    <a:bodyPr/>
                    <a:lstStyle/>
                    <a:p>
                      <a:pPr marL="0" marR="0" algn="ctr">
                        <a:spcBef>
                          <a:spcPts val="0"/>
                        </a:spcBef>
                        <a:spcAft>
                          <a:spcPts val="0"/>
                        </a:spcAft>
                      </a:pPr>
                      <a:r>
                        <a:rPr lang="en-US" sz="1200" dirty="0">
                          <a:effectLst/>
                          <a:latin typeface="Palatino" charset="0"/>
                          <a:ea typeface="Palatino" charset="0"/>
                          <a:cs typeface="Palatino" charset="0"/>
                        </a:rPr>
                        <a:t>Target Gene</a:t>
                      </a:r>
                    </a:p>
                  </a:txBody>
                  <a:tcPr/>
                </a:tc>
                <a:tc>
                  <a:txBody>
                    <a:bodyPr/>
                    <a:lstStyle/>
                    <a:p>
                      <a:pPr algn="ctr"/>
                      <a:r>
                        <a:rPr lang="en-US" sz="1200" dirty="0">
                          <a:effectLst/>
                          <a:latin typeface="Palatino" charset="0"/>
                          <a:ea typeface="Palatino" charset="0"/>
                          <a:cs typeface="Palatino" charset="0"/>
                        </a:rPr>
                        <a:t>Function</a:t>
                      </a:r>
                    </a:p>
                  </a:txBody>
                  <a:tcPr/>
                </a:tc>
                <a:extLst>
                  <a:ext uri="{0D108BD9-81ED-4DB2-BD59-A6C34878D82A}">
                    <a16:rowId xmlns:a16="http://schemas.microsoft.com/office/drawing/2014/main" val="10000"/>
                  </a:ext>
                </a:extLst>
              </a:tr>
              <a:tr h="349884">
                <a:tc>
                  <a:txBody>
                    <a:bodyPr/>
                    <a:lstStyle/>
                    <a:p>
                      <a:pPr marL="0" marR="0" algn="ctr">
                        <a:spcBef>
                          <a:spcPts val="0"/>
                        </a:spcBef>
                        <a:spcAft>
                          <a:spcPts val="0"/>
                        </a:spcAft>
                      </a:pPr>
                      <a:r>
                        <a:rPr lang="en-US" sz="800" b="0" kern="1200" dirty="0">
                          <a:solidFill>
                            <a:schemeClr val="dk1"/>
                          </a:solidFill>
                          <a:effectLst/>
                          <a:latin typeface="Palatino" charset="0"/>
                          <a:ea typeface="Palatino" charset="0"/>
                          <a:cs typeface="Palatino" charset="0"/>
                        </a:rPr>
                        <a:t>DNA</a:t>
                      </a:r>
                      <a:r>
                        <a:rPr lang="en-US" sz="800" b="0" kern="1200" baseline="0" dirty="0">
                          <a:solidFill>
                            <a:schemeClr val="dk1"/>
                          </a:solidFill>
                          <a:effectLst/>
                          <a:latin typeface="Palatino" charset="0"/>
                          <a:ea typeface="Palatino" charset="0"/>
                          <a:cs typeface="Palatino" charset="0"/>
                        </a:rPr>
                        <a:t> methyltransferase </a:t>
                      </a:r>
                      <a:r>
                        <a:rPr lang="en-US" sz="800" b="1" kern="1200" baseline="0" dirty="0">
                          <a:solidFill>
                            <a:schemeClr val="dk1"/>
                          </a:solidFill>
                          <a:effectLst/>
                          <a:latin typeface="Palatino" charset="0"/>
                          <a:ea typeface="Palatino" charset="0"/>
                          <a:cs typeface="Palatino" charset="0"/>
                        </a:rPr>
                        <a:t>(DNMT1)</a:t>
                      </a:r>
                      <a:endParaRPr lang="en-US" sz="800" b="1" kern="1200" dirty="0">
                        <a:solidFill>
                          <a:schemeClr val="dk1"/>
                        </a:solidFill>
                        <a:effectLst/>
                        <a:latin typeface="Palatino" charset="0"/>
                        <a:ea typeface="Palatino" charset="0"/>
                        <a:cs typeface="Palatino" charset="0"/>
                      </a:endParaRPr>
                    </a:p>
                  </a:txBody>
                  <a:tcPr/>
                </a:tc>
                <a:tc>
                  <a:txBody>
                    <a:bodyPr/>
                    <a:lstStyle/>
                    <a:p>
                      <a:pPr algn="ctr"/>
                      <a:r>
                        <a:rPr lang="en-US" sz="800" dirty="0">
                          <a:effectLst/>
                          <a:latin typeface="Palatino" charset="0"/>
                          <a:ea typeface="Palatino" charset="0"/>
                          <a:cs typeface="Palatino" charset="0"/>
                        </a:rPr>
                        <a:t>Transfers methyl</a:t>
                      </a:r>
                      <a:r>
                        <a:rPr lang="en-US" sz="800" baseline="0" dirty="0">
                          <a:effectLst/>
                          <a:latin typeface="Palatino" charset="0"/>
                          <a:ea typeface="Palatino" charset="0"/>
                          <a:cs typeface="Palatino" charset="0"/>
                        </a:rPr>
                        <a:t> groups to DNA</a:t>
                      </a:r>
                      <a:endParaRPr lang="en-US" sz="800" dirty="0">
                        <a:effectLst/>
                        <a:latin typeface="Palatino" charset="0"/>
                        <a:ea typeface="Palatino" charset="0"/>
                        <a:cs typeface="Palatino" charset="0"/>
                      </a:endParaRPr>
                    </a:p>
                  </a:txBody>
                  <a:tcPr/>
                </a:tc>
                <a:extLst>
                  <a:ext uri="{0D108BD9-81ED-4DB2-BD59-A6C34878D82A}">
                    <a16:rowId xmlns:a16="http://schemas.microsoft.com/office/drawing/2014/main" val="10001"/>
                  </a:ext>
                </a:extLst>
              </a:tr>
              <a:tr h="349884">
                <a:tc>
                  <a:txBody>
                    <a:bodyPr/>
                    <a:lstStyle/>
                    <a:p>
                      <a:pPr marL="0" marR="0" algn="ctr">
                        <a:spcBef>
                          <a:spcPts val="0"/>
                        </a:spcBef>
                        <a:spcAft>
                          <a:spcPts val="0"/>
                        </a:spcAft>
                      </a:pPr>
                      <a:r>
                        <a:rPr lang="en-US" sz="800" dirty="0">
                          <a:effectLst/>
                          <a:latin typeface="Palatino" charset="0"/>
                          <a:ea typeface="Palatino" charset="0"/>
                          <a:cs typeface="Palatino" charset="0"/>
                        </a:rPr>
                        <a:t>Histone acetyltransferase </a:t>
                      </a:r>
                      <a:r>
                        <a:rPr lang="en-US" sz="800" b="1" dirty="0">
                          <a:effectLst/>
                          <a:latin typeface="Palatino" charset="0"/>
                          <a:ea typeface="Palatino" charset="0"/>
                          <a:cs typeface="Palatino" charset="0"/>
                        </a:rPr>
                        <a:t>(HAT)</a:t>
                      </a:r>
                    </a:p>
                  </a:txBody>
                  <a:tcPr/>
                </a:tc>
                <a:tc>
                  <a:txBody>
                    <a:bodyPr/>
                    <a:lstStyle/>
                    <a:p>
                      <a:pPr marL="0" marR="0" indent="0" algn="ctr" defTabSz="2857322" rtl="0" eaLnBrk="1" fontAlgn="auto" latinLnBrk="0" hangingPunct="1">
                        <a:lnSpc>
                          <a:spcPct val="100000"/>
                        </a:lnSpc>
                        <a:spcBef>
                          <a:spcPts val="0"/>
                        </a:spcBef>
                        <a:spcAft>
                          <a:spcPts val="0"/>
                        </a:spcAft>
                        <a:buClrTx/>
                        <a:buSzTx/>
                        <a:buFontTx/>
                        <a:buNone/>
                        <a:tabLst/>
                        <a:defRPr/>
                      </a:pPr>
                      <a:r>
                        <a:rPr lang="en-US" sz="800" dirty="0">
                          <a:effectLst/>
                          <a:latin typeface="Palatino" charset="0"/>
                          <a:ea typeface="Palatino" charset="0"/>
                          <a:cs typeface="Palatino" charset="0"/>
                        </a:rPr>
                        <a:t>Transfers acetyl groups to histones</a:t>
                      </a:r>
                    </a:p>
                  </a:txBody>
                  <a:tcPr/>
                </a:tc>
                <a:extLst>
                  <a:ext uri="{0D108BD9-81ED-4DB2-BD59-A6C34878D82A}">
                    <a16:rowId xmlns:a16="http://schemas.microsoft.com/office/drawing/2014/main" val="10002"/>
                  </a:ext>
                </a:extLst>
              </a:tr>
              <a:tr h="349884">
                <a:tc>
                  <a:txBody>
                    <a:bodyPr/>
                    <a:lstStyle/>
                    <a:p>
                      <a:pPr marL="0" marR="0" algn="ctr">
                        <a:spcBef>
                          <a:spcPts val="0"/>
                        </a:spcBef>
                        <a:spcAft>
                          <a:spcPts val="0"/>
                        </a:spcAft>
                      </a:pPr>
                      <a:r>
                        <a:rPr lang="en-US" sz="800" kern="1200" dirty="0">
                          <a:solidFill>
                            <a:schemeClr val="dk1"/>
                          </a:solidFill>
                          <a:effectLst/>
                          <a:latin typeface="Palatino" charset="0"/>
                          <a:ea typeface="Palatino" charset="0"/>
                          <a:cs typeface="Palatino" charset="0"/>
                        </a:rPr>
                        <a:t>Histone acetyltransferase HaP2 </a:t>
                      </a:r>
                      <a:r>
                        <a:rPr lang="en-US" sz="800" b="1" kern="1200" dirty="0">
                          <a:solidFill>
                            <a:schemeClr val="dk1"/>
                          </a:solidFill>
                          <a:effectLst/>
                          <a:latin typeface="Palatino" charset="0"/>
                          <a:ea typeface="Palatino" charset="0"/>
                          <a:cs typeface="Palatino" charset="0"/>
                        </a:rPr>
                        <a:t>(HATHaP2)</a:t>
                      </a:r>
                    </a:p>
                  </a:txBody>
                  <a:tcPr/>
                </a:tc>
                <a:tc>
                  <a:txBody>
                    <a:bodyPr/>
                    <a:lstStyle/>
                    <a:p>
                      <a:pPr algn="ctr"/>
                      <a:r>
                        <a:rPr lang="en-US" sz="800" dirty="0">
                          <a:effectLst/>
                          <a:latin typeface="Palatino" charset="0"/>
                          <a:ea typeface="Palatino" charset="0"/>
                          <a:cs typeface="Palatino" charset="0"/>
                        </a:rPr>
                        <a:t>Transfers acetyl groups to histones</a:t>
                      </a:r>
                    </a:p>
                  </a:txBody>
                  <a:tcPr/>
                </a:tc>
                <a:extLst>
                  <a:ext uri="{0D108BD9-81ED-4DB2-BD59-A6C34878D82A}">
                    <a16:rowId xmlns:a16="http://schemas.microsoft.com/office/drawing/2014/main" val="10003"/>
                  </a:ext>
                </a:extLst>
              </a:tr>
              <a:tr h="349884">
                <a:tc>
                  <a:txBody>
                    <a:bodyPr/>
                    <a:lstStyle/>
                    <a:p>
                      <a:pPr marL="0" marR="0" algn="ctr">
                        <a:spcBef>
                          <a:spcPts val="0"/>
                        </a:spcBef>
                        <a:spcAft>
                          <a:spcPts val="0"/>
                        </a:spcAft>
                      </a:pPr>
                      <a:r>
                        <a:rPr lang="en-US" sz="800" kern="1200" dirty="0">
                          <a:solidFill>
                            <a:schemeClr val="dk1"/>
                          </a:solidFill>
                          <a:effectLst/>
                          <a:latin typeface="Palatino" charset="0"/>
                          <a:ea typeface="Palatino" charset="0"/>
                          <a:cs typeface="Palatino" charset="0"/>
                        </a:rPr>
                        <a:t>Methyl-</a:t>
                      </a:r>
                      <a:r>
                        <a:rPr lang="en-US" sz="800" kern="1200" dirty="0" err="1">
                          <a:solidFill>
                            <a:schemeClr val="dk1"/>
                          </a:solidFill>
                          <a:effectLst/>
                          <a:latin typeface="Palatino" charset="0"/>
                          <a:ea typeface="Palatino" charset="0"/>
                          <a:cs typeface="Palatino" charset="0"/>
                        </a:rPr>
                        <a:t>CpG</a:t>
                      </a:r>
                      <a:r>
                        <a:rPr lang="en-US" sz="800" kern="1200" dirty="0">
                          <a:solidFill>
                            <a:schemeClr val="dk1"/>
                          </a:solidFill>
                          <a:effectLst/>
                          <a:latin typeface="Palatino" charset="0"/>
                          <a:ea typeface="Palatino" charset="0"/>
                          <a:cs typeface="Palatino" charset="0"/>
                        </a:rPr>
                        <a:t> binding domain </a:t>
                      </a:r>
                      <a:r>
                        <a:rPr lang="en-US" sz="800" b="1" kern="1200" dirty="0">
                          <a:solidFill>
                            <a:schemeClr val="dk1"/>
                          </a:solidFill>
                          <a:effectLst/>
                          <a:latin typeface="Palatino" charset="0"/>
                          <a:ea typeface="Palatino" charset="0"/>
                          <a:cs typeface="Palatino" charset="0"/>
                        </a:rPr>
                        <a:t>(MBD2)</a:t>
                      </a:r>
                    </a:p>
                  </a:txBody>
                  <a:tcPr/>
                </a:tc>
                <a:tc>
                  <a:txBody>
                    <a:bodyPr/>
                    <a:lstStyle/>
                    <a:p>
                      <a:pPr algn="ctr"/>
                      <a:r>
                        <a:rPr lang="en-US" sz="800" dirty="0">
                          <a:effectLst/>
                          <a:latin typeface="Palatino" charset="0"/>
                          <a:ea typeface="Palatino" charset="0"/>
                          <a:cs typeface="Palatino" charset="0"/>
                        </a:rPr>
                        <a:t>Domain</a:t>
                      </a:r>
                      <a:r>
                        <a:rPr lang="en-US" sz="800" baseline="0" dirty="0">
                          <a:effectLst/>
                          <a:latin typeface="Palatino" charset="0"/>
                          <a:ea typeface="Palatino" charset="0"/>
                          <a:cs typeface="Palatino" charset="0"/>
                        </a:rPr>
                        <a:t> that </a:t>
                      </a:r>
                      <a:r>
                        <a:rPr lang="en-US" sz="800" dirty="0">
                          <a:effectLst/>
                          <a:latin typeface="Palatino" charset="0"/>
                          <a:ea typeface="Palatino" charset="0"/>
                          <a:cs typeface="Palatino" charset="0"/>
                        </a:rPr>
                        <a:t>binds to</a:t>
                      </a:r>
                      <a:r>
                        <a:rPr lang="en-US" sz="800" baseline="0" dirty="0">
                          <a:effectLst/>
                          <a:latin typeface="Palatino" charset="0"/>
                          <a:ea typeface="Palatino" charset="0"/>
                          <a:cs typeface="Palatino" charset="0"/>
                        </a:rPr>
                        <a:t> methylated </a:t>
                      </a:r>
                      <a:r>
                        <a:rPr lang="en-US" sz="800" baseline="0" dirty="0" err="1">
                          <a:effectLst/>
                          <a:latin typeface="Palatino" charset="0"/>
                          <a:ea typeface="Palatino" charset="0"/>
                          <a:cs typeface="Palatino" charset="0"/>
                        </a:rPr>
                        <a:t>CpGs</a:t>
                      </a:r>
                      <a:endParaRPr lang="en-US" sz="800" dirty="0">
                        <a:effectLst/>
                        <a:latin typeface="Palatino" charset="0"/>
                        <a:ea typeface="Palatino" charset="0"/>
                        <a:cs typeface="Palatino" charset="0"/>
                      </a:endParaRPr>
                    </a:p>
                  </a:txBody>
                  <a:tcPr/>
                </a:tc>
                <a:extLst>
                  <a:ext uri="{0D108BD9-81ED-4DB2-BD59-A6C34878D82A}">
                    <a16:rowId xmlns:a16="http://schemas.microsoft.com/office/drawing/2014/main" val="10004"/>
                  </a:ext>
                </a:extLst>
              </a:tr>
              <a:tr h="360804">
                <a:tc>
                  <a:txBody>
                    <a:bodyPr/>
                    <a:lstStyle/>
                    <a:p>
                      <a:pPr marL="0" marR="0" algn="ctr">
                        <a:spcBef>
                          <a:spcPts val="0"/>
                        </a:spcBef>
                        <a:spcAft>
                          <a:spcPts val="0"/>
                        </a:spcAft>
                      </a:pPr>
                      <a:r>
                        <a:rPr lang="en-US" sz="800" b="0" kern="1200" dirty="0">
                          <a:solidFill>
                            <a:schemeClr val="dk1"/>
                          </a:solidFill>
                          <a:effectLst/>
                          <a:latin typeface="Palatino" charset="0"/>
                          <a:ea typeface="Palatino" charset="0"/>
                          <a:cs typeface="Palatino" charset="0"/>
                        </a:rPr>
                        <a:t>Methyl-</a:t>
                      </a:r>
                      <a:r>
                        <a:rPr lang="en-US" sz="800" b="0" kern="1200" dirty="0" err="1">
                          <a:solidFill>
                            <a:schemeClr val="dk1"/>
                          </a:solidFill>
                          <a:effectLst/>
                          <a:latin typeface="Palatino" charset="0"/>
                          <a:ea typeface="Palatino" charset="0"/>
                          <a:cs typeface="Palatino" charset="0"/>
                        </a:rPr>
                        <a:t>CpG</a:t>
                      </a:r>
                      <a:r>
                        <a:rPr lang="en-US" sz="800" b="0" kern="1200" dirty="0">
                          <a:solidFill>
                            <a:schemeClr val="dk1"/>
                          </a:solidFill>
                          <a:effectLst/>
                          <a:latin typeface="Palatino" charset="0"/>
                          <a:ea typeface="Palatino" charset="0"/>
                          <a:cs typeface="Palatino" charset="0"/>
                        </a:rPr>
                        <a:t>-binding</a:t>
                      </a:r>
                      <a:r>
                        <a:rPr lang="en-US" sz="800" b="0" kern="1200" baseline="0" dirty="0">
                          <a:solidFill>
                            <a:schemeClr val="dk1"/>
                          </a:solidFill>
                          <a:effectLst/>
                          <a:latin typeface="Palatino" charset="0"/>
                          <a:ea typeface="Palatino" charset="0"/>
                          <a:cs typeface="Palatino" charset="0"/>
                        </a:rPr>
                        <a:t> protein 2 </a:t>
                      </a:r>
                      <a:r>
                        <a:rPr lang="en-US" sz="800" b="1" kern="1200" baseline="0" dirty="0">
                          <a:solidFill>
                            <a:schemeClr val="dk1"/>
                          </a:solidFill>
                          <a:effectLst/>
                          <a:latin typeface="Palatino" charset="0"/>
                          <a:ea typeface="Palatino" charset="0"/>
                          <a:cs typeface="Palatino" charset="0"/>
                        </a:rPr>
                        <a:t>(MeCP2)</a:t>
                      </a:r>
                      <a:endParaRPr lang="en-US" sz="800" b="1" kern="1200" dirty="0">
                        <a:solidFill>
                          <a:schemeClr val="dk1"/>
                        </a:solidFill>
                        <a:effectLst/>
                        <a:latin typeface="Palatino" charset="0"/>
                        <a:ea typeface="Palatino" charset="0"/>
                        <a:cs typeface="Palatino" charset="0"/>
                      </a:endParaRPr>
                    </a:p>
                  </a:txBody>
                  <a:tcPr/>
                </a:tc>
                <a:tc>
                  <a:txBody>
                    <a:bodyPr/>
                    <a:lstStyle/>
                    <a:p>
                      <a:pPr algn="ctr"/>
                      <a:r>
                        <a:rPr lang="en-US" sz="800" dirty="0">
                          <a:effectLst/>
                          <a:latin typeface="Palatino" charset="0"/>
                          <a:ea typeface="Palatino" charset="0"/>
                          <a:cs typeface="Palatino" charset="0"/>
                        </a:rPr>
                        <a:t>Protein</a:t>
                      </a:r>
                      <a:r>
                        <a:rPr lang="en-US" sz="800" baseline="0" dirty="0">
                          <a:effectLst/>
                          <a:latin typeface="Palatino" charset="0"/>
                          <a:ea typeface="Palatino" charset="0"/>
                          <a:cs typeface="Palatino" charset="0"/>
                        </a:rPr>
                        <a:t> that mediates the binding of MBDs to </a:t>
                      </a:r>
                      <a:r>
                        <a:rPr lang="en-US" sz="800" baseline="0" dirty="0" err="1">
                          <a:effectLst/>
                          <a:latin typeface="Palatino" charset="0"/>
                          <a:ea typeface="Palatino" charset="0"/>
                          <a:cs typeface="Palatino" charset="0"/>
                        </a:rPr>
                        <a:t>CpGs</a:t>
                      </a:r>
                      <a:endParaRPr lang="en-US" sz="800" dirty="0">
                        <a:effectLst/>
                        <a:latin typeface="Palatino" charset="0"/>
                        <a:ea typeface="Palatino" charset="0"/>
                        <a:cs typeface="Palatino" charset="0"/>
                      </a:endParaRPr>
                    </a:p>
                  </a:txBody>
                  <a:tcPr/>
                </a:tc>
                <a:extLst>
                  <a:ext uri="{0D108BD9-81ED-4DB2-BD59-A6C34878D82A}">
                    <a16:rowId xmlns:a16="http://schemas.microsoft.com/office/drawing/2014/main" val="10005"/>
                  </a:ext>
                </a:extLst>
              </a:tr>
            </a:tbl>
          </a:graphicData>
        </a:graphic>
      </p:graphicFrame>
      <p:pic>
        <p:nvPicPr>
          <p:cNvPr id="371" name="Picture 37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6635775" y="13892617"/>
            <a:ext cx="617106" cy="597411"/>
          </a:xfrm>
          <a:prstGeom prst="rect">
            <a:avLst/>
          </a:prstGeom>
        </p:spPr>
      </p:pic>
      <p:pic>
        <p:nvPicPr>
          <p:cNvPr id="391" name="Picture 39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917125" y="13867718"/>
            <a:ext cx="613954" cy="594360"/>
          </a:xfrm>
          <a:prstGeom prst="rect">
            <a:avLst/>
          </a:prstGeom>
        </p:spPr>
      </p:pic>
      <p:cxnSp>
        <p:nvCxnSpPr>
          <p:cNvPr id="392" name="Straight Arrow Connector 391"/>
          <p:cNvCxnSpPr/>
          <p:nvPr/>
        </p:nvCxnSpPr>
        <p:spPr>
          <a:xfrm>
            <a:off x="17302844" y="14164898"/>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3" name="Multiply 392"/>
          <p:cNvSpPr/>
          <p:nvPr/>
        </p:nvSpPr>
        <p:spPr>
          <a:xfrm>
            <a:off x="17392980" y="14011016"/>
            <a:ext cx="321136" cy="274320"/>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517541" y="7333504"/>
            <a:ext cx="1237805" cy="923544"/>
          </a:xfrm>
          <a:prstGeom prst="rect">
            <a:avLst/>
          </a:prstGeom>
        </p:spPr>
      </p:pic>
      <p:pic>
        <p:nvPicPr>
          <p:cNvPr id="56" name="Picture 5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789065" y="6414543"/>
            <a:ext cx="1230536" cy="921830"/>
          </a:xfrm>
          <a:prstGeom prst="rect">
            <a:avLst/>
          </a:prstGeom>
        </p:spPr>
      </p:pic>
      <p:pic>
        <p:nvPicPr>
          <p:cNvPr id="61" name="Picture 6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026794" y="6398010"/>
            <a:ext cx="1236392" cy="923544"/>
          </a:xfrm>
          <a:prstGeom prst="rect">
            <a:avLst/>
          </a:prstGeom>
        </p:spPr>
      </p:pic>
      <p:pic>
        <p:nvPicPr>
          <p:cNvPr id="62" name="Picture 6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255724" y="7326922"/>
            <a:ext cx="1231393" cy="923544"/>
          </a:xfrm>
          <a:prstGeom prst="rect">
            <a:avLst/>
          </a:prstGeom>
        </p:spPr>
      </p:pic>
      <p:pic>
        <p:nvPicPr>
          <p:cNvPr id="63" name="Picture 6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293506" y="6376652"/>
            <a:ext cx="1237117" cy="923544"/>
          </a:xfrm>
          <a:prstGeom prst="rect">
            <a:avLst/>
          </a:prstGeom>
        </p:spPr>
      </p:pic>
      <p:pic>
        <p:nvPicPr>
          <p:cNvPr id="67" name="Picture 6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766994" y="6379654"/>
            <a:ext cx="1232824" cy="923544"/>
          </a:xfrm>
          <a:prstGeom prst="rect">
            <a:avLst/>
          </a:prstGeom>
        </p:spPr>
      </p:pic>
      <p:pic>
        <p:nvPicPr>
          <p:cNvPr id="68" name="Picture 67"/>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015102" y="6379654"/>
            <a:ext cx="1237118" cy="923544"/>
          </a:xfrm>
          <a:prstGeom prst="rect">
            <a:avLst/>
          </a:prstGeom>
        </p:spPr>
      </p:pic>
      <p:pic>
        <p:nvPicPr>
          <p:cNvPr id="69" name="Picture 68"/>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481330" y="7298090"/>
            <a:ext cx="1236392" cy="923544"/>
          </a:xfrm>
          <a:prstGeom prst="rect">
            <a:avLst/>
          </a:prstGeom>
        </p:spPr>
      </p:pic>
      <p:pic>
        <p:nvPicPr>
          <p:cNvPr id="72" name="Picture 7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2267712" y="6379654"/>
            <a:ext cx="1233530" cy="923544"/>
          </a:xfrm>
          <a:prstGeom prst="rect">
            <a:avLst/>
          </a:prstGeom>
        </p:spPr>
      </p:pic>
      <p:pic>
        <p:nvPicPr>
          <p:cNvPr id="74" name="Picture 73"/>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1734921" y="7298090"/>
            <a:ext cx="1237850" cy="923544"/>
          </a:xfrm>
          <a:prstGeom prst="rect">
            <a:avLst/>
          </a:prstGeom>
        </p:spPr>
      </p:pic>
      <p:sp>
        <p:nvSpPr>
          <p:cNvPr id="394" name="TextBox 393"/>
          <p:cNvSpPr txBox="1"/>
          <p:nvPr/>
        </p:nvSpPr>
        <p:spPr>
          <a:xfrm>
            <a:off x="5875146" y="8431995"/>
            <a:ext cx="3700869" cy="134908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HSP90 is upregulated following desiccation/heat-stress exposure in both diploids and triploids. </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ATP </a:t>
            </a:r>
            <a:r>
              <a:rPr lang="en-US" sz="1021" dirty="0" err="1">
                <a:latin typeface="Palatino" charset="0"/>
                <a:ea typeface="Palatino" charset="0"/>
                <a:cs typeface="Palatino" charset="0"/>
              </a:rPr>
              <a:t>synthetase</a:t>
            </a:r>
            <a:r>
              <a:rPr lang="en-US" sz="1021" dirty="0">
                <a:latin typeface="Palatino" charset="0"/>
                <a:ea typeface="Palatino" charset="0"/>
                <a:cs typeface="Palatino" charset="0"/>
              </a:rPr>
              <a:t> is downregulated following desiccation/heat-stress exposure in both diploids and triploids. </a:t>
            </a:r>
          </a:p>
          <a:p>
            <a:pPr marL="457200" lvl="1" indent="-171450" defTabSz="914400">
              <a:buFont typeface="Courier New" charset="0"/>
              <a:buChar char="o"/>
              <a:defRPr/>
            </a:pPr>
            <a:r>
              <a:rPr lang="en-US" sz="1021" dirty="0">
                <a:latin typeface="Palatino" charset="0"/>
                <a:ea typeface="Palatino" charset="0"/>
                <a:cs typeface="Palatino" charset="0"/>
              </a:rPr>
              <a:t>However, triploids express HSP90 at higher levels than diploids in both control and stressed conditions.</a:t>
            </a:r>
          </a:p>
        </p:txBody>
      </p:sp>
      <p:sp>
        <p:nvSpPr>
          <p:cNvPr id="395" name="TextBox 394"/>
          <p:cNvSpPr txBox="1"/>
          <p:nvPr/>
        </p:nvSpPr>
        <p:spPr>
          <a:xfrm>
            <a:off x="9790762" y="8646171"/>
            <a:ext cx="3781972" cy="720710"/>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HATHaP2 is upregulated following desiccation/heat-stress exposure in both diploids and triploids. </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a:latin typeface="Palatino" charset="0"/>
                <a:ea typeface="Palatino" charset="0"/>
                <a:cs typeface="Palatino" charset="0"/>
              </a:rPr>
              <a:t>Statistically significant changes in gene expression are not observed in any other genes. </a:t>
            </a:r>
          </a:p>
        </p:txBody>
      </p:sp>
      <p:sp>
        <p:nvSpPr>
          <p:cNvPr id="399" name="Right Arrow 398"/>
          <p:cNvSpPr/>
          <p:nvPr/>
        </p:nvSpPr>
        <p:spPr>
          <a:xfrm rot="19888865" flipV="1">
            <a:off x="6590786" y="11565885"/>
            <a:ext cx="516052" cy="17698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00" name="Right Arrow 399"/>
          <p:cNvSpPr/>
          <p:nvPr/>
        </p:nvSpPr>
        <p:spPr>
          <a:xfrm rot="1643505">
            <a:off x="6579733" y="11903296"/>
            <a:ext cx="524199" cy="198340"/>
          </a:xfrm>
          <a:prstGeom prst="rightArrow">
            <a:avLst/>
          </a:prstGeom>
          <a:solidFill>
            <a:srgbClr val="9AD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76" name="Group 75"/>
          <p:cNvGrpSpPr/>
          <p:nvPr/>
        </p:nvGrpSpPr>
        <p:grpSpPr>
          <a:xfrm>
            <a:off x="5789065" y="11411178"/>
            <a:ext cx="818828" cy="902760"/>
            <a:chOff x="6203835" y="10753380"/>
            <a:chExt cx="818828" cy="902760"/>
          </a:xfrm>
        </p:grpSpPr>
        <p:sp>
          <p:nvSpPr>
            <p:cNvPr id="401" name="Rounded Rectangle 400"/>
            <p:cNvSpPr/>
            <p:nvPr/>
          </p:nvSpPr>
          <p:spPr>
            <a:xfrm>
              <a:off x="6203835" y="10753380"/>
              <a:ext cx="788792" cy="877824"/>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02" name="TextBox 401"/>
            <p:cNvSpPr txBox="1"/>
            <p:nvPr/>
          </p:nvSpPr>
          <p:spPr>
            <a:xfrm>
              <a:off x="6205283" y="10795872"/>
              <a:ext cx="817380"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a:latin typeface="Palatino" charset="0"/>
                  <a:ea typeface="Palatino" charset="0"/>
                  <a:cs typeface="Palatino" charset="0"/>
                </a:rPr>
                <a:t>Triploid</a:t>
              </a:r>
            </a:p>
          </p:txBody>
        </p:sp>
        <p:pic>
          <p:nvPicPr>
            <p:cNvPr id="403" name="Picture 40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321059" y="11028274"/>
              <a:ext cx="543346" cy="627866"/>
            </a:xfrm>
            <a:prstGeom prst="rect">
              <a:avLst/>
            </a:prstGeom>
          </p:spPr>
        </p:pic>
      </p:grpSp>
      <p:grpSp>
        <p:nvGrpSpPr>
          <p:cNvPr id="77" name="Group 76"/>
          <p:cNvGrpSpPr/>
          <p:nvPr/>
        </p:nvGrpSpPr>
        <p:grpSpPr>
          <a:xfrm>
            <a:off x="5785276" y="10128487"/>
            <a:ext cx="810301" cy="876061"/>
            <a:chOff x="7157084" y="12302344"/>
            <a:chExt cx="810301" cy="876061"/>
          </a:xfrm>
        </p:grpSpPr>
        <p:sp>
          <p:nvSpPr>
            <p:cNvPr id="407" name="Rounded Rectangle 406"/>
            <p:cNvSpPr/>
            <p:nvPr/>
          </p:nvSpPr>
          <p:spPr>
            <a:xfrm>
              <a:off x="7157084" y="12302344"/>
              <a:ext cx="788792" cy="87606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08" name="TextBox 407"/>
            <p:cNvSpPr txBox="1"/>
            <p:nvPr/>
          </p:nvSpPr>
          <p:spPr>
            <a:xfrm>
              <a:off x="7183691" y="12326044"/>
              <a:ext cx="783694"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a:latin typeface="Palatino" charset="0"/>
                  <a:ea typeface="Palatino" charset="0"/>
                  <a:cs typeface="Palatino" charset="0"/>
                </a:rPr>
                <a:t>Diploid</a:t>
              </a:r>
            </a:p>
          </p:txBody>
        </p:sp>
        <p:pic>
          <p:nvPicPr>
            <p:cNvPr id="409" name="Picture 40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54079" y="12579584"/>
              <a:ext cx="576947" cy="548099"/>
            </a:xfrm>
            <a:prstGeom prst="rect">
              <a:avLst/>
            </a:prstGeom>
          </p:spPr>
        </p:pic>
      </p:grpSp>
      <p:sp>
        <p:nvSpPr>
          <p:cNvPr id="412" name="Rounded Rectangle 411"/>
          <p:cNvSpPr/>
          <p:nvPr/>
        </p:nvSpPr>
        <p:spPr>
          <a:xfrm>
            <a:off x="7131609" y="9767797"/>
            <a:ext cx="3047183" cy="53639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19" name="Rounded Rectangle 418"/>
          <p:cNvSpPr/>
          <p:nvPr/>
        </p:nvSpPr>
        <p:spPr>
          <a:xfrm>
            <a:off x="11695425" y="9944843"/>
            <a:ext cx="1853162" cy="87782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0" name="TextBox 419"/>
          <p:cNvSpPr txBox="1"/>
          <p:nvPr/>
        </p:nvSpPr>
        <p:spPr>
          <a:xfrm>
            <a:off x="9870876" y="8212147"/>
            <a:ext cx="3725357" cy="295466"/>
          </a:xfrm>
          <a:prstGeom prst="rect">
            <a:avLst/>
          </a:prstGeom>
          <a:noFill/>
        </p:spPr>
        <p:txBody>
          <a:bodyPr wrap="square" rtlCol="0">
            <a:spAutoFit/>
          </a:bodyPr>
          <a:lstStyle/>
          <a:p>
            <a:pPr algn="ctr" defTabSz="777867">
              <a:defRPr/>
            </a:pPr>
            <a:r>
              <a:rPr lang="en-US" sz="660" dirty="0">
                <a:latin typeface="Palatino" charset="0"/>
                <a:ea typeface="Palatino" charset="0"/>
                <a:cs typeface="Palatino" charset="0"/>
              </a:rPr>
              <a:t>Asterisks denote statistical significance as determined by a one-way ANOVA (p &lt; 0.1) and Tukey’s Honest Significance Difference test. </a:t>
            </a:r>
          </a:p>
        </p:txBody>
      </p:sp>
      <p:sp>
        <p:nvSpPr>
          <p:cNvPr id="421" name="TextBox 420"/>
          <p:cNvSpPr txBox="1"/>
          <p:nvPr/>
        </p:nvSpPr>
        <p:spPr>
          <a:xfrm>
            <a:off x="5835626" y="8230307"/>
            <a:ext cx="3725357" cy="295466"/>
          </a:xfrm>
          <a:prstGeom prst="rect">
            <a:avLst/>
          </a:prstGeom>
          <a:noFill/>
        </p:spPr>
        <p:txBody>
          <a:bodyPr wrap="square" rtlCol="0">
            <a:spAutoFit/>
          </a:bodyPr>
          <a:lstStyle/>
          <a:p>
            <a:pPr algn="ctr" defTabSz="777867">
              <a:defRPr/>
            </a:pPr>
            <a:r>
              <a:rPr lang="en-US" sz="660" dirty="0">
                <a:latin typeface="Palatino" charset="0"/>
                <a:ea typeface="Palatino" charset="0"/>
                <a:cs typeface="Palatino" charset="0"/>
              </a:rPr>
              <a:t>Asterisks denote statistical significance as determined by a one-way ANOVA (p &lt; 0.1) and Tukey’s Honest Significance Difference test. </a:t>
            </a:r>
          </a:p>
        </p:txBody>
      </p:sp>
      <p:sp>
        <p:nvSpPr>
          <p:cNvPr id="422" name="TextBox 421"/>
          <p:cNvSpPr txBox="1"/>
          <p:nvPr/>
        </p:nvSpPr>
        <p:spPr>
          <a:xfrm>
            <a:off x="7052631" y="9769046"/>
            <a:ext cx="3163125"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a:latin typeface="Palatino" charset="0"/>
                <a:ea typeface="Palatino" charset="0"/>
                <a:cs typeface="Palatino" charset="0"/>
              </a:rPr>
              <a:t>Increase in HSP90 expression suggests heightened immune response (preventing proteins from denaturing under high-heat conditions)</a:t>
            </a:r>
          </a:p>
        </p:txBody>
      </p:sp>
      <p:sp>
        <p:nvSpPr>
          <p:cNvPr id="429" name="Rounded Rectangle 428"/>
          <p:cNvSpPr/>
          <p:nvPr/>
        </p:nvSpPr>
        <p:spPr>
          <a:xfrm>
            <a:off x="7137877" y="10398099"/>
            <a:ext cx="3047183" cy="536399"/>
          </a:xfrm>
          <a:prstGeom prst="roundRect">
            <a:avLst/>
          </a:prstGeom>
          <a:solidFill>
            <a:srgbClr val="9AD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4" name="TextBox 423"/>
          <p:cNvSpPr txBox="1"/>
          <p:nvPr/>
        </p:nvSpPr>
        <p:spPr>
          <a:xfrm>
            <a:off x="6988993" y="10407920"/>
            <a:ext cx="3294188"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a:latin typeface="Palatino" charset="0"/>
                <a:ea typeface="Palatino" charset="0"/>
                <a:cs typeface="Palatino" charset="0"/>
              </a:rPr>
              <a:t>Decrease in ATP </a:t>
            </a:r>
            <a:r>
              <a:rPr lang="en-US" sz="1050" dirty="0" err="1">
                <a:latin typeface="Palatino" charset="0"/>
                <a:ea typeface="Palatino" charset="0"/>
                <a:cs typeface="Palatino" charset="0"/>
              </a:rPr>
              <a:t>synthetase</a:t>
            </a:r>
            <a:r>
              <a:rPr lang="en-US" sz="1050" dirty="0">
                <a:latin typeface="Palatino" charset="0"/>
                <a:ea typeface="Palatino" charset="0"/>
                <a:cs typeface="Palatino" charset="0"/>
              </a:rPr>
              <a:t> expression could indicate shifts in energy demand sensed by the cell. </a:t>
            </a:r>
          </a:p>
        </p:txBody>
      </p:sp>
      <p:sp>
        <p:nvSpPr>
          <p:cNvPr id="430" name="Rounded Rectangle 429"/>
          <p:cNvSpPr/>
          <p:nvPr/>
        </p:nvSpPr>
        <p:spPr>
          <a:xfrm>
            <a:off x="7131608" y="11142196"/>
            <a:ext cx="3047183" cy="53639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5" name="TextBox 424"/>
          <p:cNvSpPr txBox="1"/>
          <p:nvPr/>
        </p:nvSpPr>
        <p:spPr>
          <a:xfrm>
            <a:off x="6899810" y="11125188"/>
            <a:ext cx="3473656"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a:latin typeface="Palatino" charset="0"/>
                <a:ea typeface="Palatino" charset="0"/>
                <a:cs typeface="Palatino" charset="0"/>
              </a:rPr>
              <a:t>Increase in HSP90 expression suggests heightened immune response. However, HSP90 expression remains high in control conditions. </a:t>
            </a:r>
          </a:p>
        </p:txBody>
      </p:sp>
      <p:sp>
        <p:nvSpPr>
          <p:cNvPr id="431" name="Rounded Rectangle 430"/>
          <p:cNvSpPr/>
          <p:nvPr/>
        </p:nvSpPr>
        <p:spPr>
          <a:xfrm>
            <a:off x="7131608" y="11766919"/>
            <a:ext cx="3047183" cy="536399"/>
          </a:xfrm>
          <a:prstGeom prst="roundRect">
            <a:avLst/>
          </a:prstGeom>
          <a:solidFill>
            <a:srgbClr val="9AD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3" name="TextBox 422"/>
          <p:cNvSpPr txBox="1"/>
          <p:nvPr/>
        </p:nvSpPr>
        <p:spPr>
          <a:xfrm>
            <a:off x="7052631" y="11771839"/>
            <a:ext cx="3213613"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a:latin typeface="Palatino" charset="0"/>
                <a:ea typeface="Palatino" charset="0"/>
                <a:cs typeface="Palatino" charset="0"/>
              </a:rPr>
              <a:t>Decrease in ATP </a:t>
            </a:r>
            <a:r>
              <a:rPr lang="en-US" sz="1050" dirty="0" err="1">
                <a:latin typeface="Palatino" charset="0"/>
                <a:ea typeface="Palatino" charset="0"/>
                <a:cs typeface="Palatino" charset="0"/>
              </a:rPr>
              <a:t>synthetase</a:t>
            </a:r>
            <a:r>
              <a:rPr lang="en-US" sz="1050" dirty="0">
                <a:latin typeface="Palatino" charset="0"/>
                <a:ea typeface="Palatino" charset="0"/>
                <a:cs typeface="Palatino" charset="0"/>
              </a:rPr>
              <a:t> expression could indicate shifts in energy demand sensed by the cell. </a:t>
            </a:r>
          </a:p>
        </p:txBody>
      </p:sp>
      <p:grpSp>
        <p:nvGrpSpPr>
          <p:cNvPr id="432" name="Group 431"/>
          <p:cNvGrpSpPr/>
          <p:nvPr/>
        </p:nvGrpSpPr>
        <p:grpSpPr>
          <a:xfrm>
            <a:off x="10448197" y="9931027"/>
            <a:ext cx="810301" cy="876061"/>
            <a:chOff x="7157084" y="12302344"/>
            <a:chExt cx="810301" cy="876061"/>
          </a:xfrm>
        </p:grpSpPr>
        <p:sp>
          <p:nvSpPr>
            <p:cNvPr id="433" name="Rounded Rectangle 432"/>
            <p:cNvSpPr/>
            <p:nvPr/>
          </p:nvSpPr>
          <p:spPr>
            <a:xfrm>
              <a:off x="7157084" y="12302344"/>
              <a:ext cx="788792" cy="87606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34" name="TextBox 433"/>
            <p:cNvSpPr txBox="1"/>
            <p:nvPr/>
          </p:nvSpPr>
          <p:spPr>
            <a:xfrm>
              <a:off x="7183691" y="12326044"/>
              <a:ext cx="783694"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a:latin typeface="Palatino" charset="0"/>
                  <a:ea typeface="Palatino" charset="0"/>
                  <a:cs typeface="Palatino" charset="0"/>
                </a:rPr>
                <a:t>Diploid</a:t>
              </a:r>
            </a:p>
          </p:txBody>
        </p:sp>
        <p:pic>
          <p:nvPicPr>
            <p:cNvPr id="435" name="Picture 43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54079" y="12579584"/>
              <a:ext cx="576947" cy="548099"/>
            </a:xfrm>
            <a:prstGeom prst="rect">
              <a:avLst/>
            </a:prstGeom>
          </p:spPr>
        </p:pic>
      </p:grpSp>
      <p:grpSp>
        <p:nvGrpSpPr>
          <p:cNvPr id="436" name="Group 435"/>
          <p:cNvGrpSpPr/>
          <p:nvPr/>
        </p:nvGrpSpPr>
        <p:grpSpPr>
          <a:xfrm>
            <a:off x="10443931" y="11396298"/>
            <a:ext cx="818828" cy="902760"/>
            <a:chOff x="6203835" y="10753380"/>
            <a:chExt cx="818828" cy="902760"/>
          </a:xfrm>
        </p:grpSpPr>
        <p:sp>
          <p:nvSpPr>
            <p:cNvPr id="437" name="Rounded Rectangle 436"/>
            <p:cNvSpPr/>
            <p:nvPr/>
          </p:nvSpPr>
          <p:spPr>
            <a:xfrm>
              <a:off x="6203835" y="10753380"/>
              <a:ext cx="788792" cy="877824"/>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38" name="TextBox 437"/>
            <p:cNvSpPr txBox="1"/>
            <p:nvPr/>
          </p:nvSpPr>
          <p:spPr>
            <a:xfrm>
              <a:off x="6205283" y="10795872"/>
              <a:ext cx="817380"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a:latin typeface="Palatino" charset="0"/>
                  <a:ea typeface="Palatino" charset="0"/>
                  <a:cs typeface="Palatino" charset="0"/>
                </a:rPr>
                <a:t>Triploid</a:t>
              </a:r>
            </a:p>
          </p:txBody>
        </p:sp>
        <p:pic>
          <p:nvPicPr>
            <p:cNvPr id="439" name="Picture 43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321059" y="11028274"/>
              <a:ext cx="543346" cy="627866"/>
            </a:xfrm>
            <a:prstGeom prst="rect">
              <a:avLst/>
            </a:prstGeom>
          </p:spPr>
        </p:pic>
      </p:grpSp>
      <p:sp>
        <p:nvSpPr>
          <p:cNvPr id="440" name="TextBox 439"/>
          <p:cNvSpPr txBox="1"/>
          <p:nvPr/>
        </p:nvSpPr>
        <p:spPr>
          <a:xfrm>
            <a:off x="11537582" y="10095214"/>
            <a:ext cx="2091497"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a:latin typeface="Palatino" charset="0"/>
                <a:ea typeface="Palatino" charset="0"/>
                <a:cs typeface="Palatino" charset="0"/>
              </a:rPr>
              <a:t>Increase in HATHaP2 expression suggests histone acetylation response to stress. </a:t>
            </a:r>
          </a:p>
        </p:txBody>
      </p:sp>
      <p:sp>
        <p:nvSpPr>
          <p:cNvPr id="441" name="Rounded Rectangle 440"/>
          <p:cNvSpPr/>
          <p:nvPr/>
        </p:nvSpPr>
        <p:spPr>
          <a:xfrm>
            <a:off x="11695425" y="11385906"/>
            <a:ext cx="1853162" cy="87782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2" name="TextBox 441"/>
          <p:cNvSpPr txBox="1"/>
          <p:nvPr/>
        </p:nvSpPr>
        <p:spPr>
          <a:xfrm>
            <a:off x="11553564" y="11542481"/>
            <a:ext cx="2091497"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a:latin typeface="Palatino" charset="0"/>
                <a:ea typeface="Palatino" charset="0"/>
                <a:cs typeface="Palatino" charset="0"/>
              </a:rPr>
              <a:t>Increase in HATHaP2 expression suggests histone acetylation response to stress. </a:t>
            </a:r>
          </a:p>
        </p:txBody>
      </p:sp>
      <p:sp>
        <p:nvSpPr>
          <p:cNvPr id="443" name="Right Arrow 442"/>
          <p:cNvSpPr/>
          <p:nvPr/>
        </p:nvSpPr>
        <p:spPr>
          <a:xfrm rot="19888865" flipV="1">
            <a:off x="6578827" y="10275028"/>
            <a:ext cx="516052" cy="17698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4" name="Right Arrow 443"/>
          <p:cNvSpPr/>
          <p:nvPr/>
        </p:nvSpPr>
        <p:spPr>
          <a:xfrm rot="1643505">
            <a:off x="6597438" y="10624505"/>
            <a:ext cx="524199" cy="198340"/>
          </a:xfrm>
          <a:prstGeom prst="rightArrow">
            <a:avLst/>
          </a:prstGeom>
          <a:solidFill>
            <a:srgbClr val="9AD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6" name="Right Arrow 445"/>
          <p:cNvSpPr/>
          <p:nvPr/>
        </p:nvSpPr>
        <p:spPr>
          <a:xfrm>
            <a:off x="11281249" y="10269499"/>
            <a:ext cx="401157" cy="198340"/>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7" name="Right Arrow 446"/>
          <p:cNvSpPr/>
          <p:nvPr/>
        </p:nvSpPr>
        <p:spPr>
          <a:xfrm>
            <a:off x="11276347" y="11731851"/>
            <a:ext cx="401157" cy="198340"/>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8" name="TextBox 447"/>
          <p:cNvSpPr txBox="1"/>
          <p:nvPr/>
        </p:nvSpPr>
        <p:spPr>
          <a:xfrm>
            <a:off x="16473590" y="19489830"/>
            <a:ext cx="1091236" cy="563231"/>
          </a:xfrm>
          <a:prstGeom prst="rect">
            <a:avLst/>
          </a:prstGeom>
          <a:noFill/>
        </p:spPr>
        <p:txBody>
          <a:bodyPr wrap="square" rtlCol="0">
            <a:spAutoFit/>
          </a:bodyPr>
          <a:lstStyle/>
          <a:p>
            <a:pPr algn="ctr"/>
            <a:r>
              <a:rPr lang="en-US" sz="1020">
                <a:latin typeface="Palatino" charset="0"/>
                <a:ea typeface="Palatino" charset="0"/>
                <a:cs typeface="Palatino" charset="0"/>
              </a:rPr>
              <a:t>Changes in DNA methylation</a:t>
            </a:r>
            <a:endParaRPr lang="en-US" sz="1020" dirty="0">
              <a:latin typeface="Palatino" charset="0"/>
              <a:ea typeface="Palatino" charset="0"/>
              <a:cs typeface="Palatino" charset="0"/>
            </a:endParaRPr>
          </a:p>
        </p:txBody>
      </p:sp>
    </p:spTree>
    <p:extLst>
      <p:ext uri="{BB962C8B-B14F-4D97-AF65-F5344CB8AC3E}">
        <p14:creationId xmlns:p14="http://schemas.microsoft.com/office/powerpoint/2010/main" val="525977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53415</TotalTime>
  <Words>1924</Words>
  <Application>Microsoft Macintosh PowerPoint</Application>
  <PresentationFormat>Custom</PresentationFormat>
  <Paragraphs>251</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Courier New</vt:lpstr>
      <vt:lpstr>Palatino</vt:lpstr>
      <vt:lpstr>Times New Roman</vt:lpstr>
      <vt:lpstr>Wingdings</vt:lpstr>
      <vt:lpstr>Office Theme</vt:lpstr>
      <vt:lpstr>Characterization of Epigenetic and Subcellular Responses to Desiccation/Heat-Stress Exposure in Diploid and Triploid Pacific Oysters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Shelly A Trigg</cp:lastModifiedBy>
  <cp:revision>526</cp:revision>
  <dcterms:created xsi:type="dcterms:W3CDTF">2013-01-28T22:40:39Z</dcterms:created>
  <dcterms:modified xsi:type="dcterms:W3CDTF">2019-03-06T23:12:03Z</dcterms:modified>
</cp:coreProperties>
</file>